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4"/>
  </p:sldMasterIdLst>
  <p:notesMasterIdLst>
    <p:notesMasterId r:id="rId53"/>
  </p:notesMasterIdLst>
  <p:handoutMasterIdLst>
    <p:handoutMasterId r:id="rId54"/>
  </p:handoutMasterIdLst>
  <p:sldIdLst>
    <p:sldId id="256" r:id="rId5"/>
    <p:sldId id="359" r:id="rId6"/>
    <p:sldId id="350" r:id="rId7"/>
    <p:sldId id="353" r:id="rId8"/>
    <p:sldId id="355" r:id="rId9"/>
    <p:sldId id="280" r:id="rId10"/>
    <p:sldId id="258" r:id="rId11"/>
    <p:sldId id="311" r:id="rId12"/>
    <p:sldId id="313" r:id="rId13"/>
    <p:sldId id="314" r:id="rId14"/>
    <p:sldId id="312" r:id="rId15"/>
    <p:sldId id="315" r:id="rId16"/>
    <p:sldId id="316" r:id="rId17"/>
    <p:sldId id="317" r:id="rId18"/>
    <p:sldId id="318" r:id="rId19"/>
    <p:sldId id="319" r:id="rId20"/>
    <p:sldId id="320" r:id="rId21"/>
    <p:sldId id="321" r:id="rId22"/>
    <p:sldId id="352" r:id="rId23"/>
    <p:sldId id="351" r:id="rId24"/>
    <p:sldId id="347" r:id="rId25"/>
    <p:sldId id="356" r:id="rId26"/>
    <p:sldId id="282" r:id="rId27"/>
    <p:sldId id="322" r:id="rId28"/>
    <p:sldId id="324" r:id="rId29"/>
    <p:sldId id="325" r:id="rId30"/>
    <p:sldId id="328" r:id="rId31"/>
    <p:sldId id="358" r:id="rId32"/>
    <p:sldId id="334" r:id="rId33"/>
    <p:sldId id="309" r:id="rId34"/>
    <p:sldId id="304" r:id="rId35"/>
    <p:sldId id="305" r:id="rId36"/>
    <p:sldId id="357" r:id="rId37"/>
    <p:sldId id="329" r:id="rId38"/>
    <p:sldId id="330" r:id="rId39"/>
    <p:sldId id="331" r:id="rId40"/>
    <p:sldId id="333" r:id="rId41"/>
    <p:sldId id="361" r:id="rId42"/>
    <p:sldId id="284" r:id="rId43"/>
    <p:sldId id="332" r:id="rId44"/>
    <p:sldId id="335" r:id="rId45"/>
    <p:sldId id="339" r:id="rId46"/>
    <p:sldId id="343" r:id="rId47"/>
    <p:sldId id="344" r:id="rId48"/>
    <p:sldId id="345" r:id="rId49"/>
    <p:sldId id="349" r:id="rId50"/>
    <p:sldId id="336" r:id="rId51"/>
    <p:sldId id="360" r:id="rId5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4304E"/>
    <a:srgbClr val="263755"/>
    <a:srgbClr val="3B536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0D3CE9-4D29-45BC-AEC8-29356541C794}" v="895" dt="2019-10-01T07:37:35.7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581" autoAdjust="0"/>
    <p:restoredTop sz="79675" autoAdjust="0"/>
  </p:normalViewPr>
  <p:slideViewPr>
    <p:cSldViewPr snapToGrid="0" snapToObjects="1">
      <p:cViewPr>
        <p:scale>
          <a:sx n="80" d="100"/>
          <a:sy n="80" d="100"/>
        </p:scale>
        <p:origin x="2112" y="774"/>
      </p:cViewPr>
      <p:guideLst>
        <p:guide orient="horz" pos="1620"/>
        <p:guide pos="2880"/>
      </p:guideLst>
    </p:cSldViewPr>
  </p:slideViewPr>
  <p:notesTextViewPr>
    <p:cViewPr>
      <p:scale>
        <a:sx n="3" d="2"/>
        <a:sy n="3" d="2"/>
      </p:scale>
      <p:origin x="0" y="0"/>
    </p:cViewPr>
  </p:notesTextViewPr>
  <p:notesViewPr>
    <p:cSldViewPr snapToGrid="0" snapToObjects="1">
      <p:cViewPr varScale="1">
        <p:scale>
          <a:sx n="88" d="100"/>
          <a:sy n="88" d="100"/>
        </p:scale>
        <p:origin x="3822"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SS, John" userId="68d24264-8ab7-4f5d-9424-3245e443458e" providerId="ADAL" clId="{060D3CE9-4D29-45BC-AEC8-29356541C794}"/>
    <pc:docChg chg="undo custSel addSld delSld modSld sldOrd">
      <pc:chgData name="MOSS, John" userId="68d24264-8ab7-4f5d-9424-3245e443458e" providerId="ADAL" clId="{060D3CE9-4D29-45BC-AEC8-29356541C794}" dt="2019-10-01T07:43:21.233" v="1253" actId="14100"/>
      <pc:docMkLst>
        <pc:docMk/>
      </pc:docMkLst>
      <pc:sldChg chg="modSp">
        <pc:chgData name="MOSS, John" userId="68d24264-8ab7-4f5d-9424-3245e443458e" providerId="ADAL" clId="{060D3CE9-4D29-45BC-AEC8-29356541C794}" dt="2019-09-26T14:56:50.171" v="5" actId="20577"/>
        <pc:sldMkLst>
          <pc:docMk/>
          <pc:sldMk cId="568636011" sldId="256"/>
        </pc:sldMkLst>
        <pc:spChg chg="mod">
          <ac:chgData name="MOSS, John" userId="68d24264-8ab7-4f5d-9424-3245e443458e" providerId="ADAL" clId="{060D3CE9-4D29-45BC-AEC8-29356541C794}" dt="2019-09-26T14:56:50.171" v="5" actId="20577"/>
          <ac:spMkLst>
            <pc:docMk/>
            <pc:sldMk cId="568636011" sldId="256"/>
            <ac:spMk id="3" creationId="{00000000-0000-0000-0000-000000000000}"/>
          </ac:spMkLst>
        </pc:spChg>
        <pc:spChg chg="mod">
          <ac:chgData name="MOSS, John" userId="68d24264-8ab7-4f5d-9424-3245e443458e" providerId="ADAL" clId="{060D3CE9-4D29-45BC-AEC8-29356541C794}" dt="2019-09-26T14:56:47.110" v="3" actId="27636"/>
          <ac:spMkLst>
            <pc:docMk/>
            <pc:sldMk cId="568636011" sldId="256"/>
            <ac:spMk id="4" creationId="{00000000-0000-0000-0000-000000000000}"/>
          </ac:spMkLst>
        </pc:spChg>
      </pc:sldChg>
      <pc:sldChg chg="ord modNotesTx">
        <pc:chgData name="MOSS, John" userId="68d24264-8ab7-4f5d-9424-3245e443458e" providerId="ADAL" clId="{060D3CE9-4D29-45BC-AEC8-29356541C794}" dt="2019-10-01T07:11:38.955" v="1145"/>
        <pc:sldMkLst>
          <pc:docMk/>
          <pc:sldMk cId="1244931076" sldId="258"/>
        </pc:sldMkLst>
      </pc:sldChg>
      <pc:sldChg chg="add del">
        <pc:chgData name="MOSS, John" userId="68d24264-8ab7-4f5d-9424-3245e443458e" providerId="ADAL" clId="{060D3CE9-4D29-45BC-AEC8-29356541C794}" dt="2019-09-30T18:08:33.640" v="879" actId="47"/>
        <pc:sldMkLst>
          <pc:docMk/>
          <pc:sldMk cId="1527835289" sldId="282"/>
        </pc:sldMkLst>
      </pc:sldChg>
      <pc:sldChg chg="add del">
        <pc:chgData name="MOSS, John" userId="68d24264-8ab7-4f5d-9424-3245e443458e" providerId="ADAL" clId="{060D3CE9-4D29-45BC-AEC8-29356541C794}" dt="2019-09-30T08:41:45.839" v="39" actId="47"/>
        <pc:sldMkLst>
          <pc:docMk/>
          <pc:sldMk cId="3223713967" sldId="300"/>
        </pc:sldMkLst>
      </pc:sldChg>
      <pc:sldChg chg="modSp modAnim modNotesTx">
        <pc:chgData name="MOSS, John" userId="68d24264-8ab7-4f5d-9424-3245e443458e" providerId="ADAL" clId="{060D3CE9-4D29-45BC-AEC8-29356541C794}" dt="2019-09-30T15:15:16.867" v="703" actId="20577"/>
        <pc:sldMkLst>
          <pc:docMk/>
          <pc:sldMk cId="1802636027" sldId="311"/>
        </pc:sldMkLst>
        <pc:spChg chg="mod">
          <ac:chgData name="MOSS, John" userId="68d24264-8ab7-4f5d-9424-3245e443458e" providerId="ADAL" clId="{060D3CE9-4D29-45BC-AEC8-29356541C794}" dt="2019-09-30T09:34:07.909" v="50" actId="20577"/>
          <ac:spMkLst>
            <pc:docMk/>
            <pc:sldMk cId="1802636027" sldId="311"/>
            <ac:spMk id="15" creationId="{91CFA3EA-7840-47DC-9B1B-24BE02FD0C1D}"/>
          </ac:spMkLst>
        </pc:spChg>
        <pc:spChg chg="mod">
          <ac:chgData name="MOSS, John" userId="68d24264-8ab7-4f5d-9424-3245e443458e" providerId="ADAL" clId="{060D3CE9-4D29-45BC-AEC8-29356541C794}" dt="2019-09-30T15:15:00.071" v="702" actId="27636"/>
          <ac:spMkLst>
            <pc:docMk/>
            <pc:sldMk cId="1802636027" sldId="311"/>
            <ac:spMk id="44035" creationId="{00000000-0000-0000-0000-000000000000}"/>
          </ac:spMkLst>
        </pc:spChg>
        <pc:spChg chg="mod">
          <ac:chgData name="MOSS, John" userId="68d24264-8ab7-4f5d-9424-3245e443458e" providerId="ADAL" clId="{060D3CE9-4D29-45BC-AEC8-29356541C794}" dt="2019-09-30T15:15:16.867" v="703" actId="20577"/>
          <ac:spMkLst>
            <pc:docMk/>
            <pc:sldMk cId="1802636027" sldId="311"/>
            <ac:spMk id="44036" creationId="{00000000-0000-0000-0000-000000000000}"/>
          </ac:spMkLst>
        </pc:spChg>
      </pc:sldChg>
      <pc:sldChg chg="modSp modAnim modNotesTx">
        <pc:chgData name="MOSS, John" userId="68d24264-8ab7-4f5d-9424-3245e443458e" providerId="ADAL" clId="{060D3CE9-4D29-45BC-AEC8-29356541C794}" dt="2019-09-30T18:20:40.907" v="910"/>
        <pc:sldMkLst>
          <pc:docMk/>
          <pc:sldMk cId="543007893" sldId="312"/>
        </pc:sldMkLst>
        <pc:spChg chg="mod">
          <ac:chgData name="MOSS, John" userId="68d24264-8ab7-4f5d-9424-3245e443458e" providerId="ADAL" clId="{060D3CE9-4D29-45BC-AEC8-29356541C794}" dt="2019-09-30T18:20:07.308" v="908" actId="20577"/>
          <ac:spMkLst>
            <pc:docMk/>
            <pc:sldMk cId="543007893" sldId="312"/>
            <ac:spMk id="3" creationId="{B1ADCA0F-C90B-4814-B03A-4B9B8B6ABF59}"/>
          </ac:spMkLst>
        </pc:spChg>
      </pc:sldChg>
      <pc:sldChg chg="modSp modAnim modNotesTx">
        <pc:chgData name="MOSS, John" userId="68d24264-8ab7-4f5d-9424-3245e443458e" providerId="ADAL" clId="{060D3CE9-4D29-45BC-AEC8-29356541C794}" dt="2019-09-30T15:20:09.617" v="723" actId="27636"/>
        <pc:sldMkLst>
          <pc:docMk/>
          <pc:sldMk cId="2329952536" sldId="313"/>
        </pc:sldMkLst>
        <pc:spChg chg="mod">
          <ac:chgData name="MOSS, John" userId="68d24264-8ab7-4f5d-9424-3245e443458e" providerId="ADAL" clId="{060D3CE9-4D29-45BC-AEC8-29356541C794}" dt="2019-09-30T09:42:41.092" v="95" actId="313"/>
          <ac:spMkLst>
            <pc:docMk/>
            <pc:sldMk cId="2329952536" sldId="313"/>
            <ac:spMk id="12" creationId="{4B1D0426-435B-412A-9750-B8D9C2A169E9}"/>
          </ac:spMkLst>
        </pc:spChg>
        <pc:spChg chg="mod">
          <ac:chgData name="MOSS, John" userId="68d24264-8ab7-4f5d-9424-3245e443458e" providerId="ADAL" clId="{060D3CE9-4D29-45BC-AEC8-29356541C794}" dt="2019-09-30T09:28:57.187" v="49" actId="27636"/>
          <ac:spMkLst>
            <pc:docMk/>
            <pc:sldMk cId="2329952536" sldId="313"/>
            <ac:spMk id="44035" creationId="{00000000-0000-0000-0000-000000000000}"/>
          </ac:spMkLst>
        </pc:spChg>
        <pc:spChg chg="mod">
          <ac:chgData name="MOSS, John" userId="68d24264-8ab7-4f5d-9424-3245e443458e" providerId="ADAL" clId="{060D3CE9-4D29-45BC-AEC8-29356541C794}" dt="2019-09-30T15:20:09.617" v="723" actId="27636"/>
          <ac:spMkLst>
            <pc:docMk/>
            <pc:sldMk cId="2329952536" sldId="313"/>
            <ac:spMk id="44036" creationId="{00000000-0000-0000-0000-000000000000}"/>
          </ac:spMkLst>
        </pc:spChg>
        <pc:picChg chg="mod">
          <ac:chgData name="MOSS, John" userId="68d24264-8ab7-4f5d-9424-3245e443458e" providerId="ADAL" clId="{060D3CE9-4D29-45BC-AEC8-29356541C794}" dt="2019-09-30T15:20:02.381" v="721" actId="1076"/>
          <ac:picMkLst>
            <pc:docMk/>
            <pc:sldMk cId="2329952536" sldId="313"/>
            <ac:picMk id="2050" creationId="{FEC42E5A-7020-4E86-9ADE-C727A9EFE5BA}"/>
          </ac:picMkLst>
        </pc:picChg>
      </pc:sldChg>
      <pc:sldChg chg="modSp modAnim">
        <pc:chgData name="MOSS, John" userId="68d24264-8ab7-4f5d-9424-3245e443458e" providerId="ADAL" clId="{060D3CE9-4D29-45BC-AEC8-29356541C794}" dt="2019-09-30T15:22:08.182" v="730" actId="33524"/>
        <pc:sldMkLst>
          <pc:docMk/>
          <pc:sldMk cId="1912066314" sldId="314"/>
        </pc:sldMkLst>
        <pc:spChg chg="mod">
          <ac:chgData name="MOSS, John" userId="68d24264-8ab7-4f5d-9424-3245e443458e" providerId="ADAL" clId="{060D3CE9-4D29-45BC-AEC8-29356541C794}" dt="2019-09-30T15:21:53.622" v="726" actId="207"/>
          <ac:spMkLst>
            <pc:docMk/>
            <pc:sldMk cId="1912066314" sldId="314"/>
            <ac:spMk id="12" creationId="{4B1D0426-435B-412A-9750-B8D9C2A169E9}"/>
          </ac:spMkLst>
        </pc:spChg>
        <pc:spChg chg="mod">
          <ac:chgData name="MOSS, John" userId="68d24264-8ab7-4f5d-9424-3245e443458e" providerId="ADAL" clId="{060D3CE9-4D29-45BC-AEC8-29356541C794}" dt="2019-09-30T15:22:03.949" v="729" actId="14100"/>
          <ac:spMkLst>
            <pc:docMk/>
            <pc:sldMk cId="1912066314" sldId="314"/>
            <ac:spMk id="44035" creationId="{00000000-0000-0000-0000-000000000000}"/>
          </ac:spMkLst>
        </pc:spChg>
        <pc:spChg chg="mod">
          <ac:chgData name="MOSS, John" userId="68d24264-8ab7-4f5d-9424-3245e443458e" providerId="ADAL" clId="{060D3CE9-4D29-45BC-AEC8-29356541C794}" dt="2019-09-30T15:22:08.182" v="730" actId="33524"/>
          <ac:spMkLst>
            <pc:docMk/>
            <pc:sldMk cId="1912066314" sldId="314"/>
            <ac:spMk id="44036" creationId="{00000000-0000-0000-0000-000000000000}"/>
          </ac:spMkLst>
        </pc:spChg>
      </pc:sldChg>
      <pc:sldChg chg="addSp modSp modAnim">
        <pc:chgData name="MOSS, John" userId="68d24264-8ab7-4f5d-9424-3245e443458e" providerId="ADAL" clId="{060D3CE9-4D29-45BC-AEC8-29356541C794}" dt="2019-09-30T15:25:35.082" v="747" actId="14100"/>
        <pc:sldMkLst>
          <pc:docMk/>
          <pc:sldMk cId="706333847" sldId="315"/>
        </pc:sldMkLst>
        <pc:spChg chg="add mod">
          <ac:chgData name="MOSS, John" userId="68d24264-8ab7-4f5d-9424-3245e443458e" providerId="ADAL" clId="{060D3CE9-4D29-45BC-AEC8-29356541C794}" dt="2019-09-30T15:25:35.082" v="747" actId="14100"/>
          <ac:spMkLst>
            <pc:docMk/>
            <pc:sldMk cId="706333847" sldId="315"/>
            <ac:spMk id="7" creationId="{701986BA-981F-416A-AD43-CE08454AB680}"/>
          </ac:spMkLst>
        </pc:spChg>
      </pc:sldChg>
      <pc:sldChg chg="modSp">
        <pc:chgData name="MOSS, John" userId="68d24264-8ab7-4f5d-9424-3245e443458e" providerId="ADAL" clId="{060D3CE9-4D29-45BC-AEC8-29356541C794}" dt="2019-09-30T10:20:36.057" v="144" actId="20577"/>
        <pc:sldMkLst>
          <pc:docMk/>
          <pc:sldMk cId="1692791197" sldId="316"/>
        </pc:sldMkLst>
        <pc:spChg chg="mod">
          <ac:chgData name="MOSS, John" userId="68d24264-8ab7-4f5d-9424-3245e443458e" providerId="ADAL" clId="{060D3CE9-4D29-45BC-AEC8-29356541C794}" dt="2019-09-30T10:20:36.057" v="144" actId="20577"/>
          <ac:spMkLst>
            <pc:docMk/>
            <pc:sldMk cId="1692791197" sldId="316"/>
            <ac:spMk id="2" creationId="{FAEEEE11-34F3-406F-AE8D-F11284E3D6D4}"/>
          </ac:spMkLst>
        </pc:spChg>
      </pc:sldChg>
      <pc:sldChg chg="addSp delSp modSp modAnim modNotesTx">
        <pc:chgData name="MOSS, John" userId="68d24264-8ab7-4f5d-9424-3245e443458e" providerId="ADAL" clId="{060D3CE9-4D29-45BC-AEC8-29356541C794}" dt="2019-09-30T18:31:06.827" v="925" actId="14100"/>
        <pc:sldMkLst>
          <pc:docMk/>
          <pc:sldMk cId="3049018452" sldId="317"/>
        </pc:sldMkLst>
        <pc:spChg chg="mod">
          <ac:chgData name="MOSS, John" userId="68d24264-8ab7-4f5d-9424-3245e443458e" providerId="ADAL" clId="{060D3CE9-4D29-45BC-AEC8-29356541C794}" dt="2019-09-30T18:28:59.186" v="921" actId="14100"/>
          <ac:spMkLst>
            <pc:docMk/>
            <pc:sldMk cId="3049018452" sldId="317"/>
            <ac:spMk id="2" creationId="{FAEEEE11-34F3-406F-AE8D-F11284E3D6D4}"/>
          </ac:spMkLst>
        </pc:spChg>
        <pc:picChg chg="add mod">
          <ac:chgData name="MOSS, John" userId="68d24264-8ab7-4f5d-9424-3245e443458e" providerId="ADAL" clId="{060D3CE9-4D29-45BC-AEC8-29356541C794}" dt="2019-09-30T18:31:06.827" v="925" actId="14100"/>
          <ac:picMkLst>
            <pc:docMk/>
            <pc:sldMk cId="3049018452" sldId="317"/>
            <ac:picMk id="5122" creationId="{0768F5E8-0866-4F21-B5A8-2308F112D1F7}"/>
          </ac:picMkLst>
        </pc:picChg>
        <pc:picChg chg="del">
          <ac:chgData name="MOSS, John" userId="68d24264-8ab7-4f5d-9424-3245e443458e" providerId="ADAL" clId="{060D3CE9-4D29-45BC-AEC8-29356541C794}" dt="2019-09-30T18:30:43.604" v="922" actId="478"/>
          <ac:picMkLst>
            <pc:docMk/>
            <pc:sldMk cId="3049018452" sldId="317"/>
            <ac:picMk id="7170" creationId="{F79E6981-F7A1-426D-91E6-0EBC163086D3}"/>
          </ac:picMkLst>
        </pc:picChg>
      </pc:sldChg>
      <pc:sldChg chg="modSp">
        <pc:chgData name="MOSS, John" userId="68d24264-8ab7-4f5d-9424-3245e443458e" providerId="ADAL" clId="{060D3CE9-4D29-45BC-AEC8-29356541C794}" dt="2019-10-01T07:26:08.895" v="1153" actId="20577"/>
        <pc:sldMkLst>
          <pc:docMk/>
          <pc:sldMk cId="227859889" sldId="318"/>
        </pc:sldMkLst>
        <pc:spChg chg="mod">
          <ac:chgData name="MOSS, John" userId="68d24264-8ab7-4f5d-9424-3245e443458e" providerId="ADAL" clId="{060D3CE9-4D29-45BC-AEC8-29356541C794}" dt="2019-10-01T07:26:08.895" v="1153" actId="20577"/>
          <ac:spMkLst>
            <pc:docMk/>
            <pc:sldMk cId="227859889" sldId="318"/>
            <ac:spMk id="2" creationId="{FAEEEE11-34F3-406F-AE8D-F11284E3D6D4}"/>
          </ac:spMkLst>
        </pc:spChg>
      </pc:sldChg>
      <pc:sldChg chg="modSp modNotesTx">
        <pc:chgData name="MOSS, John" userId="68d24264-8ab7-4f5d-9424-3245e443458e" providerId="ADAL" clId="{060D3CE9-4D29-45BC-AEC8-29356541C794}" dt="2019-10-01T07:27:14.161" v="1156" actId="20577"/>
        <pc:sldMkLst>
          <pc:docMk/>
          <pc:sldMk cId="3994231632" sldId="319"/>
        </pc:sldMkLst>
        <pc:spChg chg="mod">
          <ac:chgData name="MOSS, John" userId="68d24264-8ab7-4f5d-9424-3245e443458e" providerId="ADAL" clId="{060D3CE9-4D29-45BC-AEC8-29356541C794}" dt="2019-10-01T07:27:14.161" v="1156" actId="20577"/>
          <ac:spMkLst>
            <pc:docMk/>
            <pc:sldMk cId="3994231632" sldId="319"/>
            <ac:spMk id="2" creationId="{FAEEEE11-34F3-406F-AE8D-F11284E3D6D4}"/>
          </ac:spMkLst>
        </pc:spChg>
      </pc:sldChg>
      <pc:sldChg chg="addSp modSp modNotesTx">
        <pc:chgData name="MOSS, John" userId="68d24264-8ab7-4f5d-9424-3245e443458e" providerId="ADAL" clId="{060D3CE9-4D29-45BC-AEC8-29356541C794}" dt="2019-10-01T07:37:35.736" v="1252" actId="1076"/>
        <pc:sldMkLst>
          <pc:docMk/>
          <pc:sldMk cId="403458177" sldId="320"/>
        </pc:sldMkLst>
        <pc:spChg chg="mod">
          <ac:chgData name="MOSS, John" userId="68d24264-8ab7-4f5d-9424-3245e443458e" providerId="ADAL" clId="{060D3CE9-4D29-45BC-AEC8-29356541C794}" dt="2019-10-01T07:36:40.465" v="1237" actId="14100"/>
          <ac:spMkLst>
            <pc:docMk/>
            <pc:sldMk cId="403458177" sldId="320"/>
            <ac:spMk id="2" creationId="{FAEEEE11-34F3-406F-AE8D-F11284E3D6D4}"/>
          </ac:spMkLst>
        </pc:spChg>
        <pc:picChg chg="add mod">
          <ac:chgData name="MOSS, John" userId="68d24264-8ab7-4f5d-9424-3245e443458e" providerId="ADAL" clId="{060D3CE9-4D29-45BC-AEC8-29356541C794}" dt="2019-10-01T07:37:27.988" v="1250" actId="1076"/>
          <ac:picMkLst>
            <pc:docMk/>
            <pc:sldMk cId="403458177" sldId="320"/>
            <ac:picMk id="2050" creationId="{0B96CE2A-D177-4F1B-851C-371E8A346C43}"/>
          </ac:picMkLst>
        </pc:picChg>
        <pc:picChg chg="mod">
          <ac:chgData name="MOSS, John" userId="68d24264-8ab7-4f5d-9424-3245e443458e" providerId="ADAL" clId="{060D3CE9-4D29-45BC-AEC8-29356541C794}" dt="2019-10-01T07:34:47.426" v="1219" actId="1076"/>
          <ac:picMkLst>
            <pc:docMk/>
            <pc:sldMk cId="403458177" sldId="320"/>
            <ac:picMk id="9218" creationId="{D83E60F3-DFC2-4D16-A459-BB8A793B0E7F}"/>
          </ac:picMkLst>
        </pc:picChg>
        <pc:picChg chg="mod">
          <ac:chgData name="MOSS, John" userId="68d24264-8ab7-4f5d-9424-3245e443458e" providerId="ADAL" clId="{060D3CE9-4D29-45BC-AEC8-29356541C794}" dt="2019-10-01T07:37:28.317" v="1251" actId="1076"/>
          <ac:picMkLst>
            <pc:docMk/>
            <pc:sldMk cId="403458177" sldId="320"/>
            <ac:picMk id="9220" creationId="{727CFA97-1FC3-4B33-97FC-E0F58D3D5E55}"/>
          </ac:picMkLst>
        </pc:picChg>
        <pc:picChg chg="mod">
          <ac:chgData name="MOSS, John" userId="68d24264-8ab7-4f5d-9424-3245e443458e" providerId="ADAL" clId="{060D3CE9-4D29-45BC-AEC8-29356541C794}" dt="2019-10-01T07:37:35.736" v="1252" actId="1076"/>
          <ac:picMkLst>
            <pc:docMk/>
            <pc:sldMk cId="403458177" sldId="320"/>
            <ac:picMk id="9224" creationId="{7A174BF2-EC20-42EE-8031-49D81B9C7216}"/>
          </ac:picMkLst>
        </pc:picChg>
      </pc:sldChg>
      <pc:sldChg chg="modSp modNotesTx">
        <pc:chgData name="MOSS, John" userId="68d24264-8ab7-4f5d-9424-3245e443458e" providerId="ADAL" clId="{060D3CE9-4D29-45BC-AEC8-29356541C794}" dt="2019-09-30T15:27:08.847" v="748" actId="207"/>
        <pc:sldMkLst>
          <pc:docMk/>
          <pc:sldMk cId="2023587298" sldId="321"/>
        </pc:sldMkLst>
        <pc:spChg chg="mod">
          <ac:chgData name="MOSS, John" userId="68d24264-8ab7-4f5d-9424-3245e443458e" providerId="ADAL" clId="{060D3CE9-4D29-45BC-AEC8-29356541C794}" dt="2019-09-30T15:27:08.847" v="748" actId="207"/>
          <ac:spMkLst>
            <pc:docMk/>
            <pc:sldMk cId="2023587298" sldId="321"/>
            <ac:spMk id="3" creationId="{3D1AFD29-999B-4376-90FB-1C287EBED334}"/>
          </ac:spMkLst>
        </pc:spChg>
      </pc:sldChg>
      <pc:sldChg chg="addSp modSp modNotesTx">
        <pc:chgData name="MOSS, John" userId="68d24264-8ab7-4f5d-9424-3245e443458e" providerId="ADAL" clId="{060D3CE9-4D29-45BC-AEC8-29356541C794}" dt="2019-09-30T19:09:44.419" v="977" actId="1076"/>
        <pc:sldMkLst>
          <pc:docMk/>
          <pc:sldMk cId="45914962" sldId="322"/>
        </pc:sldMkLst>
        <pc:spChg chg="mod">
          <ac:chgData name="MOSS, John" userId="68d24264-8ab7-4f5d-9424-3245e443458e" providerId="ADAL" clId="{060D3CE9-4D29-45BC-AEC8-29356541C794}" dt="2019-09-30T19:07:17.640" v="968" actId="14100"/>
          <ac:spMkLst>
            <pc:docMk/>
            <pc:sldMk cId="45914962" sldId="322"/>
            <ac:spMk id="2" creationId="{6C970389-D6DC-4E63-885C-C098C01C0045}"/>
          </ac:spMkLst>
        </pc:spChg>
        <pc:spChg chg="mod">
          <ac:chgData name="MOSS, John" userId="68d24264-8ab7-4f5d-9424-3245e443458e" providerId="ADAL" clId="{060D3CE9-4D29-45BC-AEC8-29356541C794}" dt="2019-09-30T19:04:30.174" v="955" actId="1076"/>
          <ac:spMkLst>
            <pc:docMk/>
            <pc:sldMk cId="45914962" sldId="322"/>
            <ac:spMk id="3" creationId="{5A7390EB-080F-4783-8CA5-BE14E205C1A0}"/>
          </ac:spMkLst>
        </pc:spChg>
        <pc:spChg chg="add mod">
          <ac:chgData name="MOSS, John" userId="68d24264-8ab7-4f5d-9424-3245e443458e" providerId="ADAL" clId="{060D3CE9-4D29-45BC-AEC8-29356541C794}" dt="2019-09-30T19:09:44.419" v="977" actId="1076"/>
          <ac:spMkLst>
            <pc:docMk/>
            <pc:sldMk cId="45914962" sldId="322"/>
            <ac:spMk id="5" creationId="{C02AC1A6-2FBE-4FEB-A84C-39149F462B97}"/>
          </ac:spMkLst>
        </pc:spChg>
        <pc:picChg chg="add mod">
          <ac:chgData name="MOSS, John" userId="68d24264-8ab7-4f5d-9424-3245e443458e" providerId="ADAL" clId="{060D3CE9-4D29-45BC-AEC8-29356541C794}" dt="2019-09-30T19:07:24.337" v="969" actId="1076"/>
          <ac:picMkLst>
            <pc:docMk/>
            <pc:sldMk cId="45914962" sldId="322"/>
            <ac:picMk id="6146" creationId="{2628A5B8-A4A2-4DFA-82CE-44D081D9C175}"/>
          </ac:picMkLst>
        </pc:picChg>
      </pc:sldChg>
      <pc:sldChg chg="modNotesTx">
        <pc:chgData name="MOSS, John" userId="68d24264-8ab7-4f5d-9424-3245e443458e" providerId="ADAL" clId="{060D3CE9-4D29-45BC-AEC8-29356541C794}" dt="2019-09-30T19:16:40.384" v="978" actId="20577"/>
        <pc:sldMkLst>
          <pc:docMk/>
          <pc:sldMk cId="1003873588" sldId="324"/>
        </pc:sldMkLst>
      </pc:sldChg>
      <pc:sldChg chg="modSp">
        <pc:chgData name="MOSS, John" userId="68d24264-8ab7-4f5d-9424-3245e443458e" providerId="ADAL" clId="{060D3CE9-4D29-45BC-AEC8-29356541C794}" dt="2019-09-30T11:11:58.310" v="201" actId="14100"/>
        <pc:sldMkLst>
          <pc:docMk/>
          <pc:sldMk cId="462989706" sldId="328"/>
        </pc:sldMkLst>
        <pc:spChg chg="mod">
          <ac:chgData name="MOSS, John" userId="68d24264-8ab7-4f5d-9424-3245e443458e" providerId="ADAL" clId="{060D3CE9-4D29-45BC-AEC8-29356541C794}" dt="2019-09-30T11:11:58.310" v="201" actId="14100"/>
          <ac:spMkLst>
            <pc:docMk/>
            <pc:sldMk cId="462989706" sldId="328"/>
            <ac:spMk id="6" creationId="{62ABFF48-7749-49A5-9863-15517BF6A9B9}"/>
          </ac:spMkLst>
        </pc:spChg>
      </pc:sldChg>
      <pc:sldChg chg="modSp">
        <pc:chgData name="MOSS, John" userId="68d24264-8ab7-4f5d-9424-3245e443458e" providerId="ADAL" clId="{060D3CE9-4D29-45BC-AEC8-29356541C794}" dt="2019-09-30T11:22:42.703" v="215" actId="207"/>
        <pc:sldMkLst>
          <pc:docMk/>
          <pc:sldMk cId="1865200183" sldId="332"/>
        </pc:sldMkLst>
        <pc:spChg chg="mod">
          <ac:chgData name="MOSS, John" userId="68d24264-8ab7-4f5d-9424-3245e443458e" providerId="ADAL" clId="{060D3CE9-4D29-45BC-AEC8-29356541C794}" dt="2019-09-30T11:22:42.703" v="215" actId="207"/>
          <ac:spMkLst>
            <pc:docMk/>
            <pc:sldMk cId="1865200183" sldId="332"/>
            <ac:spMk id="34819" creationId="{00000000-0000-0000-0000-000000000000}"/>
          </ac:spMkLst>
        </pc:spChg>
      </pc:sldChg>
      <pc:sldChg chg="modSp modAnim">
        <pc:chgData name="MOSS, John" userId="68d24264-8ab7-4f5d-9424-3245e443458e" providerId="ADAL" clId="{060D3CE9-4D29-45BC-AEC8-29356541C794}" dt="2019-09-30T12:10:22.187" v="582"/>
        <pc:sldMkLst>
          <pc:docMk/>
          <pc:sldMk cId="719033973" sldId="333"/>
        </pc:sldMkLst>
        <pc:spChg chg="mod">
          <ac:chgData name="MOSS, John" userId="68d24264-8ab7-4f5d-9424-3245e443458e" providerId="ADAL" clId="{060D3CE9-4D29-45BC-AEC8-29356541C794}" dt="2019-09-30T12:07:59.191" v="569"/>
          <ac:spMkLst>
            <pc:docMk/>
            <pc:sldMk cId="719033973" sldId="333"/>
            <ac:spMk id="203788" creationId="{00000000-0000-0000-0000-000000000000}"/>
          </ac:spMkLst>
        </pc:spChg>
      </pc:sldChg>
      <pc:sldChg chg="addSp modSp modAnim">
        <pc:chgData name="MOSS, John" userId="68d24264-8ab7-4f5d-9424-3245e443458e" providerId="ADAL" clId="{060D3CE9-4D29-45BC-AEC8-29356541C794}" dt="2019-09-30T11:37:52.980" v="567" actId="1076"/>
        <pc:sldMkLst>
          <pc:docMk/>
          <pc:sldMk cId="3967259646" sldId="336"/>
        </pc:sldMkLst>
        <pc:spChg chg="mod">
          <ac:chgData name="MOSS, John" userId="68d24264-8ab7-4f5d-9424-3245e443458e" providerId="ADAL" clId="{060D3CE9-4D29-45BC-AEC8-29356541C794}" dt="2019-09-30T11:37:52.980" v="567" actId="1076"/>
          <ac:spMkLst>
            <pc:docMk/>
            <pc:sldMk cId="3967259646" sldId="336"/>
            <ac:spMk id="3" creationId="{6DF92497-0A50-4BBD-9FC2-9C8DBBF99E04}"/>
          </ac:spMkLst>
        </pc:spChg>
        <pc:picChg chg="add mod">
          <ac:chgData name="MOSS, John" userId="68d24264-8ab7-4f5d-9424-3245e443458e" providerId="ADAL" clId="{060D3CE9-4D29-45BC-AEC8-29356541C794}" dt="2019-09-30T11:37:49.851" v="566" actId="1076"/>
          <ac:picMkLst>
            <pc:docMk/>
            <pc:sldMk cId="3967259646" sldId="336"/>
            <ac:picMk id="2050" creationId="{16847262-508C-497A-B1F2-B12631B750AC}"/>
          </ac:picMkLst>
        </pc:picChg>
      </pc:sldChg>
      <pc:sldChg chg="modSp">
        <pc:chgData name="MOSS, John" userId="68d24264-8ab7-4f5d-9424-3245e443458e" providerId="ADAL" clId="{060D3CE9-4D29-45BC-AEC8-29356541C794}" dt="2019-09-30T11:16:49.075" v="207" actId="14100"/>
        <pc:sldMkLst>
          <pc:docMk/>
          <pc:sldMk cId="2816066260" sldId="343"/>
        </pc:sldMkLst>
        <pc:spChg chg="mod">
          <ac:chgData name="MOSS, John" userId="68d24264-8ab7-4f5d-9424-3245e443458e" providerId="ADAL" clId="{060D3CE9-4D29-45BC-AEC8-29356541C794}" dt="2019-09-30T11:16:49.075" v="207" actId="14100"/>
          <ac:spMkLst>
            <pc:docMk/>
            <pc:sldMk cId="2816066260" sldId="343"/>
            <ac:spMk id="12" creationId="{E6E37F1B-4DBA-4409-B307-53C720EB7D73}"/>
          </ac:spMkLst>
        </pc:spChg>
      </pc:sldChg>
      <pc:sldChg chg="addSp modSp">
        <pc:chgData name="MOSS, John" userId="68d24264-8ab7-4f5d-9424-3245e443458e" providerId="ADAL" clId="{060D3CE9-4D29-45BC-AEC8-29356541C794}" dt="2019-09-30T19:18:57.135" v="984" actId="14100"/>
        <pc:sldMkLst>
          <pc:docMk/>
          <pc:sldMk cId="2586372514" sldId="344"/>
        </pc:sldMkLst>
        <pc:spChg chg="mod">
          <ac:chgData name="MOSS, John" userId="68d24264-8ab7-4f5d-9424-3245e443458e" providerId="ADAL" clId="{060D3CE9-4D29-45BC-AEC8-29356541C794}" dt="2019-09-30T19:18:25.701" v="981" actId="255"/>
          <ac:spMkLst>
            <pc:docMk/>
            <pc:sldMk cId="2586372514" sldId="344"/>
            <ac:spMk id="8" creationId="{1A902E14-FA22-4FFB-B91F-7BCF2958C475}"/>
          </ac:spMkLst>
        </pc:spChg>
        <pc:spChg chg="mod">
          <ac:chgData name="MOSS, John" userId="68d24264-8ab7-4f5d-9424-3245e443458e" providerId="ADAL" clId="{060D3CE9-4D29-45BC-AEC8-29356541C794}" dt="2019-09-30T19:18:57.135" v="984" actId="14100"/>
          <ac:spMkLst>
            <pc:docMk/>
            <pc:sldMk cId="2586372514" sldId="344"/>
            <ac:spMk id="12" creationId="{E6E37F1B-4DBA-4409-B307-53C720EB7D73}"/>
          </ac:spMkLst>
        </pc:spChg>
        <pc:spChg chg="mod">
          <ac:chgData name="MOSS, John" userId="68d24264-8ab7-4f5d-9424-3245e443458e" providerId="ADAL" clId="{060D3CE9-4D29-45BC-AEC8-29356541C794}" dt="2019-09-30T12:22:30.820" v="653" actId="14100"/>
          <ac:spMkLst>
            <pc:docMk/>
            <pc:sldMk cId="2586372514" sldId="344"/>
            <ac:spMk id="13" creationId="{67A2886D-ADDE-44DF-9CA4-4F84CBEA8621}"/>
          </ac:spMkLst>
        </pc:spChg>
        <pc:picChg chg="add mod">
          <ac:chgData name="MOSS, John" userId="68d24264-8ab7-4f5d-9424-3245e443458e" providerId="ADAL" clId="{060D3CE9-4D29-45BC-AEC8-29356541C794}" dt="2019-09-30T19:18:43.902" v="983" actId="1076"/>
          <ac:picMkLst>
            <pc:docMk/>
            <pc:sldMk cId="2586372514" sldId="344"/>
            <ac:picMk id="4098" creationId="{08C7CB96-6DF6-43FE-A3BC-02AD51AC9DA6}"/>
          </ac:picMkLst>
        </pc:picChg>
      </pc:sldChg>
      <pc:sldChg chg="modSp">
        <pc:chgData name="MOSS, John" userId="68d24264-8ab7-4f5d-9424-3245e443458e" providerId="ADAL" clId="{060D3CE9-4D29-45BC-AEC8-29356541C794}" dt="2019-09-30T15:49:22.394" v="777" actId="20577"/>
        <pc:sldMkLst>
          <pc:docMk/>
          <pc:sldMk cId="1307341432" sldId="345"/>
        </pc:sldMkLst>
        <pc:graphicFrameChg chg="mod">
          <ac:chgData name="MOSS, John" userId="68d24264-8ab7-4f5d-9424-3245e443458e" providerId="ADAL" clId="{060D3CE9-4D29-45BC-AEC8-29356541C794}" dt="2019-09-30T15:49:22.394" v="777" actId="20577"/>
          <ac:graphicFrameMkLst>
            <pc:docMk/>
            <pc:sldMk cId="1307341432" sldId="345"/>
            <ac:graphicFrameMk id="8" creationId="{259B588D-4FAA-4E1C-8060-B834C74AE4DB}"/>
          </ac:graphicFrameMkLst>
        </pc:graphicFrameChg>
      </pc:sldChg>
      <pc:sldChg chg="modSp">
        <pc:chgData name="MOSS, John" userId="68d24264-8ab7-4f5d-9424-3245e443458e" providerId="ADAL" clId="{060D3CE9-4D29-45BC-AEC8-29356541C794}" dt="2019-09-30T15:28:00.450" v="749" actId="2711"/>
        <pc:sldMkLst>
          <pc:docMk/>
          <pc:sldMk cId="3386729924" sldId="351"/>
        </pc:sldMkLst>
        <pc:spChg chg="mod">
          <ac:chgData name="MOSS, John" userId="68d24264-8ab7-4f5d-9424-3245e443458e" providerId="ADAL" clId="{060D3CE9-4D29-45BC-AEC8-29356541C794}" dt="2019-09-30T15:28:00.450" v="749" actId="2711"/>
          <ac:spMkLst>
            <pc:docMk/>
            <pc:sldMk cId="3386729924" sldId="351"/>
            <ac:spMk id="3" creationId="{59E36EC1-C2BC-48AA-9EDD-64C73CE39C7B}"/>
          </ac:spMkLst>
        </pc:spChg>
      </pc:sldChg>
      <pc:sldChg chg="modSp">
        <pc:chgData name="MOSS, John" userId="68d24264-8ab7-4f5d-9424-3245e443458e" providerId="ADAL" clId="{060D3CE9-4D29-45BC-AEC8-29356541C794}" dt="2019-09-30T17:55:26.546" v="877" actId="20577"/>
        <pc:sldMkLst>
          <pc:docMk/>
          <pc:sldMk cId="1233261973" sldId="355"/>
        </pc:sldMkLst>
        <pc:spChg chg="mod">
          <ac:chgData name="MOSS, John" userId="68d24264-8ab7-4f5d-9424-3245e443458e" providerId="ADAL" clId="{060D3CE9-4D29-45BC-AEC8-29356541C794}" dt="2019-09-30T17:55:26.546" v="877" actId="20577"/>
          <ac:spMkLst>
            <pc:docMk/>
            <pc:sldMk cId="1233261973" sldId="355"/>
            <ac:spMk id="3" creationId="{CE1F10A3-8763-4504-BC44-2BFA5CF91CA8}"/>
          </ac:spMkLst>
        </pc:spChg>
      </pc:sldChg>
      <pc:sldChg chg="modSp modNotesTx">
        <pc:chgData name="MOSS, John" userId="68d24264-8ab7-4f5d-9424-3245e443458e" providerId="ADAL" clId="{060D3CE9-4D29-45BC-AEC8-29356541C794}" dt="2019-10-01T07:43:21.233" v="1253" actId="14100"/>
        <pc:sldMkLst>
          <pc:docMk/>
          <pc:sldMk cId="62749893" sldId="356"/>
        </pc:sldMkLst>
        <pc:spChg chg="mod">
          <ac:chgData name="MOSS, John" userId="68d24264-8ab7-4f5d-9424-3245e443458e" providerId="ADAL" clId="{060D3CE9-4D29-45BC-AEC8-29356541C794}" dt="2019-10-01T07:43:21.233" v="1253" actId="14100"/>
          <ac:spMkLst>
            <pc:docMk/>
            <pc:sldMk cId="62749893" sldId="356"/>
            <ac:spMk id="3" creationId="{6DF92497-0A50-4BBD-9FC2-9C8DBBF99E04}"/>
          </ac:spMkLst>
        </pc:spChg>
      </pc:sldChg>
      <pc:sldChg chg="modSp">
        <pc:chgData name="MOSS, John" userId="68d24264-8ab7-4f5d-9424-3245e443458e" providerId="ADAL" clId="{060D3CE9-4D29-45BC-AEC8-29356541C794}" dt="2019-09-30T11:12:04.918" v="203" actId="1076"/>
        <pc:sldMkLst>
          <pc:docMk/>
          <pc:sldMk cId="351037816" sldId="358"/>
        </pc:sldMkLst>
        <pc:picChg chg="mod">
          <ac:chgData name="MOSS, John" userId="68d24264-8ab7-4f5d-9424-3245e443458e" providerId="ADAL" clId="{060D3CE9-4D29-45BC-AEC8-29356541C794}" dt="2019-09-30T11:12:04.918" v="203" actId="1076"/>
          <ac:picMkLst>
            <pc:docMk/>
            <pc:sldMk cId="351037816" sldId="358"/>
            <ac:picMk id="3" creationId="{61622A47-CBB9-4D08-AEA8-E36274720846}"/>
          </ac:picMkLst>
        </pc:picChg>
      </pc:sldChg>
      <pc:sldChg chg="addSp delSp modSp add delAnim">
        <pc:chgData name="MOSS, John" userId="68d24264-8ab7-4f5d-9424-3245e443458e" providerId="ADAL" clId="{060D3CE9-4D29-45BC-AEC8-29356541C794}" dt="2019-09-30T08:41:41.639" v="38" actId="14100"/>
        <pc:sldMkLst>
          <pc:docMk/>
          <pc:sldMk cId="681151084" sldId="359"/>
        </pc:sldMkLst>
        <pc:spChg chg="mod">
          <ac:chgData name="MOSS, John" userId="68d24264-8ab7-4f5d-9424-3245e443458e" providerId="ADAL" clId="{060D3CE9-4D29-45BC-AEC8-29356541C794}" dt="2019-09-26T14:58:42.572" v="31" actId="14100"/>
          <ac:spMkLst>
            <pc:docMk/>
            <pc:sldMk cId="681151084" sldId="359"/>
            <ac:spMk id="2" creationId="{2EFF4AD3-A73E-4CAB-8369-FE3D52609B2C}"/>
          </ac:spMkLst>
        </pc:spChg>
        <pc:spChg chg="add mod">
          <ac:chgData name="MOSS, John" userId="68d24264-8ab7-4f5d-9424-3245e443458e" providerId="ADAL" clId="{060D3CE9-4D29-45BC-AEC8-29356541C794}" dt="2019-09-30T08:41:41.639" v="38" actId="14100"/>
          <ac:spMkLst>
            <pc:docMk/>
            <pc:sldMk cId="681151084" sldId="359"/>
            <ac:spMk id="5" creationId="{533BE199-8508-4A6C-8652-55C690C654D8}"/>
          </ac:spMkLst>
        </pc:spChg>
        <pc:spChg chg="add del mod">
          <ac:chgData name="MOSS, John" userId="68d24264-8ab7-4f5d-9424-3245e443458e" providerId="ADAL" clId="{060D3CE9-4D29-45BC-AEC8-29356541C794}" dt="2019-09-26T14:58:20.958" v="8" actId="478"/>
          <ac:spMkLst>
            <pc:docMk/>
            <pc:sldMk cId="681151084" sldId="359"/>
            <ac:spMk id="6" creationId="{3FA1A7AC-9C45-4C3F-9D7E-5E30BA636021}"/>
          </ac:spMkLst>
        </pc:spChg>
        <pc:spChg chg="del">
          <ac:chgData name="MOSS, John" userId="68d24264-8ab7-4f5d-9424-3245e443458e" providerId="ADAL" clId="{060D3CE9-4D29-45BC-AEC8-29356541C794}" dt="2019-09-26T14:58:18.264" v="7" actId="478"/>
          <ac:spMkLst>
            <pc:docMk/>
            <pc:sldMk cId="681151084" sldId="359"/>
            <ac:spMk id="7" creationId="{901DB5A6-3ABB-4BD0-B272-4E3BB5101DEE}"/>
          </ac:spMkLst>
        </pc:spChg>
        <pc:spChg chg="del">
          <ac:chgData name="MOSS, John" userId="68d24264-8ab7-4f5d-9424-3245e443458e" providerId="ADAL" clId="{060D3CE9-4D29-45BC-AEC8-29356541C794}" dt="2019-09-26T14:58:24.082" v="9" actId="478"/>
          <ac:spMkLst>
            <pc:docMk/>
            <pc:sldMk cId="681151084" sldId="359"/>
            <ac:spMk id="11" creationId="{33BCB3F9-8498-4A01-A590-D78C76DF89D8}"/>
          </ac:spMkLst>
        </pc:spChg>
        <pc:picChg chg="mod">
          <ac:chgData name="MOSS, John" userId="68d24264-8ab7-4f5d-9424-3245e443458e" providerId="ADAL" clId="{060D3CE9-4D29-45BC-AEC8-29356541C794}" dt="2019-09-26T14:58:28.974" v="10" actId="1076"/>
          <ac:picMkLst>
            <pc:docMk/>
            <pc:sldMk cId="681151084" sldId="359"/>
            <ac:picMk id="3" creationId="{A0DE7201-48EE-4D4B-B95F-0CC88B32D855}"/>
          </ac:picMkLst>
        </pc:picChg>
      </pc:sldChg>
      <pc:sldChg chg="modSp add modAnim">
        <pc:chgData name="MOSS, John" userId="68d24264-8ab7-4f5d-9424-3245e443458e" providerId="ADAL" clId="{060D3CE9-4D29-45BC-AEC8-29356541C794}" dt="2019-09-30T19:45:02.121" v="1144" actId="20577"/>
        <pc:sldMkLst>
          <pc:docMk/>
          <pc:sldMk cId="1460761425" sldId="360"/>
        </pc:sldMkLst>
        <pc:spChg chg="mod">
          <ac:chgData name="MOSS, John" userId="68d24264-8ab7-4f5d-9424-3245e443458e" providerId="ADAL" clId="{060D3CE9-4D29-45BC-AEC8-29356541C794}" dt="2019-09-30T11:36:25.989" v="511" actId="20577"/>
          <ac:spMkLst>
            <pc:docMk/>
            <pc:sldMk cId="1460761425" sldId="360"/>
            <ac:spMk id="2" creationId="{6B290781-8B60-4F35-AB46-1B2F6B79A7AB}"/>
          </ac:spMkLst>
        </pc:spChg>
        <pc:spChg chg="mod">
          <ac:chgData name="MOSS, John" userId="68d24264-8ab7-4f5d-9424-3245e443458e" providerId="ADAL" clId="{060D3CE9-4D29-45BC-AEC8-29356541C794}" dt="2019-09-30T19:45:02.121" v="1144" actId="20577"/>
          <ac:spMkLst>
            <pc:docMk/>
            <pc:sldMk cId="1460761425" sldId="360"/>
            <ac:spMk id="3" creationId="{6DF92497-0A50-4BBD-9FC2-9C8DBBF99E04}"/>
          </ac:spMkLst>
        </pc:spChg>
      </pc:sldChg>
      <pc:sldChg chg="addSp delSp modSp add ord modAnim">
        <pc:chgData name="MOSS, John" userId="68d24264-8ab7-4f5d-9424-3245e443458e" providerId="ADAL" clId="{060D3CE9-4D29-45BC-AEC8-29356541C794}" dt="2019-09-30T12:19:32.547" v="643" actId="2711"/>
        <pc:sldMkLst>
          <pc:docMk/>
          <pc:sldMk cId="1807143817" sldId="361"/>
        </pc:sldMkLst>
        <pc:spChg chg="add mod">
          <ac:chgData name="MOSS, John" userId="68d24264-8ab7-4f5d-9424-3245e443458e" providerId="ADAL" clId="{060D3CE9-4D29-45BC-AEC8-29356541C794}" dt="2019-09-30T12:18:01.523" v="636" actId="1076"/>
          <ac:spMkLst>
            <pc:docMk/>
            <pc:sldMk cId="1807143817" sldId="361"/>
            <ac:spMk id="2" creationId="{7B59CE89-7FDB-43B6-87CE-02D81D2AB724}"/>
          </ac:spMkLst>
        </pc:spChg>
        <pc:spChg chg="add mod">
          <ac:chgData name="MOSS, John" userId="68d24264-8ab7-4f5d-9424-3245e443458e" providerId="ADAL" clId="{060D3CE9-4D29-45BC-AEC8-29356541C794}" dt="2019-09-30T12:18:04.823" v="637" actId="14100"/>
          <ac:spMkLst>
            <pc:docMk/>
            <pc:sldMk cId="1807143817" sldId="361"/>
            <ac:spMk id="3" creationId="{FAF64FEE-D61D-41D2-A8A4-A6019D51C98A}"/>
          </ac:spMkLst>
        </pc:spChg>
        <pc:spChg chg="del">
          <ac:chgData name="MOSS, John" userId="68d24264-8ab7-4f5d-9424-3245e443458e" providerId="ADAL" clId="{060D3CE9-4D29-45BC-AEC8-29356541C794}" dt="2019-09-30T12:08:23.616" v="572" actId="478"/>
          <ac:spMkLst>
            <pc:docMk/>
            <pc:sldMk cId="1807143817" sldId="361"/>
            <ac:spMk id="4" creationId="{1AA8AAA7-59C1-43AC-A42C-8AE7184111F5}"/>
          </ac:spMkLst>
        </pc:spChg>
        <pc:spChg chg="del">
          <ac:chgData name="MOSS, John" userId="68d24264-8ab7-4f5d-9424-3245e443458e" providerId="ADAL" clId="{060D3CE9-4D29-45BC-AEC8-29356541C794}" dt="2019-09-30T12:08:23.616" v="572" actId="478"/>
          <ac:spMkLst>
            <pc:docMk/>
            <pc:sldMk cId="1807143817" sldId="361"/>
            <ac:spMk id="7" creationId="{8F918A9D-A2BB-42ED-B576-E3ACC7F25588}"/>
          </ac:spMkLst>
        </pc:spChg>
        <pc:spChg chg="del">
          <ac:chgData name="MOSS, John" userId="68d24264-8ab7-4f5d-9424-3245e443458e" providerId="ADAL" clId="{060D3CE9-4D29-45BC-AEC8-29356541C794}" dt="2019-09-30T12:08:23.616" v="572" actId="478"/>
          <ac:spMkLst>
            <pc:docMk/>
            <pc:sldMk cId="1807143817" sldId="361"/>
            <ac:spMk id="8" creationId="{4F41BD7E-8902-4F93-9755-A7E9A330D2E9}"/>
          </ac:spMkLst>
        </pc:spChg>
        <pc:spChg chg="del">
          <ac:chgData name="MOSS, John" userId="68d24264-8ab7-4f5d-9424-3245e443458e" providerId="ADAL" clId="{060D3CE9-4D29-45BC-AEC8-29356541C794}" dt="2019-09-30T12:08:23.616" v="572" actId="478"/>
          <ac:spMkLst>
            <pc:docMk/>
            <pc:sldMk cId="1807143817" sldId="361"/>
            <ac:spMk id="9" creationId="{AD2AC600-8CEE-4EB2-A0BE-9B680BFA903C}"/>
          </ac:spMkLst>
        </pc:spChg>
        <pc:spChg chg="del">
          <ac:chgData name="MOSS, John" userId="68d24264-8ab7-4f5d-9424-3245e443458e" providerId="ADAL" clId="{060D3CE9-4D29-45BC-AEC8-29356541C794}" dt="2019-09-30T12:08:23.616" v="572" actId="478"/>
          <ac:spMkLst>
            <pc:docMk/>
            <pc:sldMk cId="1807143817" sldId="361"/>
            <ac:spMk id="10" creationId="{9F8ABA59-1AD3-4551-BCDE-7B617694C756}"/>
          </ac:spMkLst>
        </pc:spChg>
        <pc:spChg chg="del">
          <ac:chgData name="MOSS, John" userId="68d24264-8ab7-4f5d-9424-3245e443458e" providerId="ADAL" clId="{060D3CE9-4D29-45BC-AEC8-29356541C794}" dt="2019-09-30T12:08:23.616" v="572" actId="478"/>
          <ac:spMkLst>
            <pc:docMk/>
            <pc:sldMk cId="1807143817" sldId="361"/>
            <ac:spMk id="18" creationId="{8563D81E-3174-494F-BA8B-50275DDDACB0}"/>
          </ac:spMkLst>
        </pc:spChg>
        <pc:spChg chg="add mod">
          <ac:chgData name="MOSS, John" userId="68d24264-8ab7-4f5d-9424-3245e443458e" providerId="ADAL" clId="{060D3CE9-4D29-45BC-AEC8-29356541C794}" dt="2019-09-30T12:19:32.547" v="643" actId="2711"/>
          <ac:spMkLst>
            <pc:docMk/>
            <pc:sldMk cId="1807143817" sldId="361"/>
            <ac:spMk id="19" creationId="{F8154905-2AE4-405C-A53E-194AD5A5819B}"/>
          </ac:spMkLst>
        </pc:spChg>
        <pc:spChg chg="mod">
          <ac:chgData name="MOSS, John" userId="68d24264-8ab7-4f5d-9424-3245e443458e" providerId="ADAL" clId="{060D3CE9-4D29-45BC-AEC8-29356541C794}" dt="2019-09-30T12:15:54.875" v="605"/>
          <ac:spMkLst>
            <pc:docMk/>
            <pc:sldMk cId="1807143817" sldId="361"/>
            <ac:spMk id="34818" creationId="{00000000-0000-0000-0000-000000000000}"/>
          </ac:spMkLst>
        </pc:spChg>
        <pc:grpChg chg="del">
          <ac:chgData name="MOSS, John" userId="68d24264-8ab7-4f5d-9424-3245e443458e" providerId="ADAL" clId="{060D3CE9-4D29-45BC-AEC8-29356541C794}" dt="2019-09-30T12:08:23.616" v="572" actId="478"/>
          <ac:grpSpMkLst>
            <pc:docMk/>
            <pc:sldMk cId="1807143817" sldId="361"/>
            <ac:grpSpMk id="11" creationId="{B14C3FBA-9803-4E92-B9D1-09F05A006DF1}"/>
          </ac:grpSpMkLst>
        </pc:grpChg>
        <pc:picChg chg="add mod">
          <ac:chgData name="MOSS, John" userId="68d24264-8ab7-4f5d-9424-3245e443458e" providerId="ADAL" clId="{060D3CE9-4D29-45BC-AEC8-29356541C794}" dt="2019-09-30T12:18:01.523" v="636" actId="1076"/>
          <ac:picMkLst>
            <pc:docMk/>
            <pc:sldMk cId="1807143817" sldId="361"/>
            <ac:picMk id="3074" creationId="{9CF17D4E-A31C-4FC9-B9F5-89C7B8402BF4}"/>
          </ac:picMkLst>
        </pc:picChg>
        <pc:picChg chg="add mod">
          <ac:chgData name="MOSS, John" userId="68d24264-8ab7-4f5d-9424-3245e443458e" providerId="ADAL" clId="{060D3CE9-4D29-45BC-AEC8-29356541C794}" dt="2019-09-30T12:18:01.523" v="636" actId="1076"/>
          <ac:picMkLst>
            <pc:docMk/>
            <pc:sldMk cId="1807143817" sldId="361"/>
            <ac:picMk id="3076" creationId="{0513A143-6A48-4212-A19D-DA09733785FC}"/>
          </ac:picMkLst>
        </pc:picChg>
      </pc:sldChg>
      <pc:sldChg chg="add del">
        <pc:chgData name="MOSS, John" userId="68d24264-8ab7-4f5d-9424-3245e443458e" providerId="ADAL" clId="{060D3CE9-4D29-45BC-AEC8-29356541C794}" dt="2019-09-30T15:47:04.384" v="751"/>
        <pc:sldMkLst>
          <pc:docMk/>
          <pc:sldMk cId="498727069" sldId="362"/>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9D1837-9B3B-443D-B13A-F1DB49E403FA}" type="doc">
      <dgm:prSet loTypeId="urn:microsoft.com/office/officeart/2005/8/layout/process4" loCatId="process" qsTypeId="urn:microsoft.com/office/officeart/2005/8/quickstyle/simple3" qsCatId="simple" csTypeId="urn:microsoft.com/office/officeart/2005/8/colors/accent1_2" csCatId="accent1" phldr="1"/>
      <dgm:spPr/>
      <dgm:t>
        <a:bodyPr/>
        <a:lstStyle/>
        <a:p>
          <a:endParaRPr lang="en-US"/>
        </a:p>
      </dgm:t>
    </dgm:pt>
    <dgm:pt modelId="{056DDB52-3C86-40CA-B96D-D41CBE4A8272}">
      <dgm:prSet custT="1"/>
      <dgm:spPr/>
      <dgm:t>
        <a:bodyPr/>
        <a:lstStyle/>
        <a:p>
          <a:r>
            <a:rPr lang="en-GB" sz="2000" dirty="0"/>
            <a:t>Both these design methodologies are both on Moodle</a:t>
          </a:r>
          <a:r>
            <a:rPr lang="en-GB" sz="2400" dirty="0"/>
            <a:t>.</a:t>
          </a:r>
          <a:endParaRPr lang="en-US" sz="2400" dirty="0"/>
        </a:p>
      </dgm:t>
    </dgm:pt>
    <dgm:pt modelId="{E2CF67ED-27D6-4577-9EF7-7F4046EA5E5F}" type="parTrans" cxnId="{BDF93A6C-57E1-4FE2-BCBB-A2BAE9D47852}">
      <dgm:prSet/>
      <dgm:spPr/>
      <dgm:t>
        <a:bodyPr/>
        <a:lstStyle/>
        <a:p>
          <a:endParaRPr lang="en-US"/>
        </a:p>
      </dgm:t>
    </dgm:pt>
    <dgm:pt modelId="{B30D48A7-CB2C-4997-8FD7-8D534BD936DA}" type="sibTrans" cxnId="{BDF93A6C-57E1-4FE2-BCBB-A2BAE9D47852}">
      <dgm:prSet/>
      <dgm:spPr/>
      <dgm:t>
        <a:bodyPr/>
        <a:lstStyle/>
        <a:p>
          <a:endParaRPr lang="en-US"/>
        </a:p>
      </dgm:t>
    </dgm:pt>
    <dgm:pt modelId="{B5A4D5C3-2835-4D09-8A08-08FA1B2611E5}">
      <dgm:prSet custT="1"/>
      <dgm:spPr/>
      <dgm:t>
        <a:bodyPr/>
        <a:lstStyle/>
        <a:p>
          <a:r>
            <a:rPr lang="en-GB" sz="2000" dirty="0"/>
            <a:t>Read and use these formats to breakdown the title you are analysing</a:t>
          </a:r>
          <a:endParaRPr lang="en-US" sz="2000" dirty="0"/>
        </a:p>
      </dgm:t>
    </dgm:pt>
    <dgm:pt modelId="{0AD267BD-88EF-4810-AAD0-D52950431525}" type="parTrans" cxnId="{D07C799F-3DC2-46A5-8E19-1F7D286B83E8}">
      <dgm:prSet/>
      <dgm:spPr/>
      <dgm:t>
        <a:bodyPr/>
        <a:lstStyle/>
        <a:p>
          <a:endParaRPr lang="en-US"/>
        </a:p>
      </dgm:t>
    </dgm:pt>
    <dgm:pt modelId="{09113B46-80FE-4EEA-941A-761AC50881D5}" type="sibTrans" cxnId="{D07C799F-3DC2-46A5-8E19-1F7D286B83E8}">
      <dgm:prSet/>
      <dgm:spPr/>
      <dgm:t>
        <a:bodyPr/>
        <a:lstStyle/>
        <a:p>
          <a:endParaRPr lang="en-US"/>
        </a:p>
      </dgm:t>
    </dgm:pt>
    <dgm:pt modelId="{7495DDB5-284E-475D-9330-866136CDA235}" type="pres">
      <dgm:prSet presAssocID="{A79D1837-9B3B-443D-B13A-F1DB49E403FA}" presName="Name0" presStyleCnt="0">
        <dgm:presLayoutVars>
          <dgm:dir/>
          <dgm:animLvl val="lvl"/>
          <dgm:resizeHandles val="exact"/>
        </dgm:presLayoutVars>
      </dgm:prSet>
      <dgm:spPr/>
    </dgm:pt>
    <dgm:pt modelId="{19E42297-F077-48A6-9468-C51815607143}" type="pres">
      <dgm:prSet presAssocID="{B5A4D5C3-2835-4D09-8A08-08FA1B2611E5}" presName="boxAndChildren" presStyleCnt="0"/>
      <dgm:spPr/>
    </dgm:pt>
    <dgm:pt modelId="{05943236-12D7-472A-A84C-90B759574A06}" type="pres">
      <dgm:prSet presAssocID="{B5A4D5C3-2835-4D09-8A08-08FA1B2611E5}" presName="parentTextBox" presStyleLbl="node1" presStyleIdx="0" presStyleCnt="2"/>
      <dgm:spPr/>
    </dgm:pt>
    <dgm:pt modelId="{CDE4C06F-8EE9-4E56-BD57-61B8968C1A30}" type="pres">
      <dgm:prSet presAssocID="{B30D48A7-CB2C-4997-8FD7-8D534BD936DA}" presName="sp" presStyleCnt="0"/>
      <dgm:spPr/>
    </dgm:pt>
    <dgm:pt modelId="{7682938B-2BBC-4632-A009-34AD9A29B689}" type="pres">
      <dgm:prSet presAssocID="{056DDB52-3C86-40CA-B96D-D41CBE4A8272}" presName="arrowAndChildren" presStyleCnt="0"/>
      <dgm:spPr/>
    </dgm:pt>
    <dgm:pt modelId="{508D97D0-4BA9-4BAD-B9CA-58EC47A8DA9F}" type="pres">
      <dgm:prSet presAssocID="{056DDB52-3C86-40CA-B96D-D41CBE4A8272}" presName="parentTextArrow" presStyleLbl="node1" presStyleIdx="1" presStyleCnt="2" custLinFactNeighborX="-4" custLinFactNeighborY="-21669"/>
      <dgm:spPr/>
    </dgm:pt>
  </dgm:ptLst>
  <dgm:cxnLst>
    <dgm:cxn modelId="{6BC1442B-3C2D-4186-B0F7-04C9A60B4624}" type="presOf" srcId="{B5A4D5C3-2835-4D09-8A08-08FA1B2611E5}" destId="{05943236-12D7-472A-A84C-90B759574A06}" srcOrd="0" destOrd="0" presId="urn:microsoft.com/office/officeart/2005/8/layout/process4"/>
    <dgm:cxn modelId="{BDF93A6C-57E1-4FE2-BCBB-A2BAE9D47852}" srcId="{A79D1837-9B3B-443D-B13A-F1DB49E403FA}" destId="{056DDB52-3C86-40CA-B96D-D41CBE4A8272}" srcOrd="0" destOrd="0" parTransId="{E2CF67ED-27D6-4577-9EF7-7F4046EA5E5F}" sibTransId="{B30D48A7-CB2C-4997-8FD7-8D534BD936DA}"/>
    <dgm:cxn modelId="{240A247E-D896-4176-8783-76E83B89FA28}" type="presOf" srcId="{056DDB52-3C86-40CA-B96D-D41CBE4A8272}" destId="{508D97D0-4BA9-4BAD-B9CA-58EC47A8DA9F}" srcOrd="0" destOrd="0" presId="urn:microsoft.com/office/officeart/2005/8/layout/process4"/>
    <dgm:cxn modelId="{D07C799F-3DC2-46A5-8E19-1F7D286B83E8}" srcId="{A79D1837-9B3B-443D-B13A-F1DB49E403FA}" destId="{B5A4D5C3-2835-4D09-8A08-08FA1B2611E5}" srcOrd="1" destOrd="0" parTransId="{0AD267BD-88EF-4810-AAD0-D52950431525}" sibTransId="{09113B46-80FE-4EEA-941A-761AC50881D5}"/>
    <dgm:cxn modelId="{EBAF6FA2-AF8C-4B66-A8FF-CD7004182CDB}" type="presOf" srcId="{A79D1837-9B3B-443D-B13A-F1DB49E403FA}" destId="{7495DDB5-284E-475D-9330-866136CDA235}" srcOrd="0" destOrd="0" presId="urn:microsoft.com/office/officeart/2005/8/layout/process4"/>
    <dgm:cxn modelId="{B4120C5E-4324-47EA-8F55-92C2F9F443E4}" type="presParOf" srcId="{7495DDB5-284E-475D-9330-866136CDA235}" destId="{19E42297-F077-48A6-9468-C51815607143}" srcOrd="0" destOrd="0" presId="urn:microsoft.com/office/officeart/2005/8/layout/process4"/>
    <dgm:cxn modelId="{D37E27B8-D05D-4A76-A813-EA56EE29A1DF}" type="presParOf" srcId="{19E42297-F077-48A6-9468-C51815607143}" destId="{05943236-12D7-472A-A84C-90B759574A06}" srcOrd="0" destOrd="0" presId="urn:microsoft.com/office/officeart/2005/8/layout/process4"/>
    <dgm:cxn modelId="{803BE548-1E69-4378-8E04-AF1A71E5ADBC}" type="presParOf" srcId="{7495DDB5-284E-475D-9330-866136CDA235}" destId="{CDE4C06F-8EE9-4E56-BD57-61B8968C1A30}" srcOrd="1" destOrd="0" presId="urn:microsoft.com/office/officeart/2005/8/layout/process4"/>
    <dgm:cxn modelId="{BFFCA596-0E5B-4F20-A168-7BC6F6A60B89}" type="presParOf" srcId="{7495DDB5-284E-475D-9330-866136CDA235}" destId="{7682938B-2BBC-4632-A009-34AD9A29B689}" srcOrd="2" destOrd="0" presId="urn:microsoft.com/office/officeart/2005/8/layout/process4"/>
    <dgm:cxn modelId="{8716E387-BFE9-44FE-BE20-758C6DD14E5A}" type="presParOf" srcId="{7682938B-2BBC-4632-A009-34AD9A29B689}" destId="{508D97D0-4BA9-4BAD-B9CA-58EC47A8DA9F}"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943236-12D7-472A-A84C-90B759574A06}">
      <dsp:nvSpPr>
        <dsp:cNvPr id="0" name=""/>
        <dsp:cNvSpPr/>
      </dsp:nvSpPr>
      <dsp:spPr>
        <a:xfrm>
          <a:off x="0" y="1786332"/>
          <a:ext cx="3199243" cy="1172027"/>
        </a:xfrm>
        <a:prstGeom prst="rect">
          <a:avLst/>
        </a:prstGeom>
        <a:gradFill rotWithShape="0">
          <a:gsLst>
            <a:gs pos="0">
              <a:schemeClr val="accent1">
                <a:hueOff val="0"/>
                <a:satOff val="0"/>
                <a:lumOff val="0"/>
                <a:alphaOff val="0"/>
                <a:tint val="65000"/>
                <a:satMod val="120000"/>
                <a:lumMod val="107000"/>
              </a:schemeClr>
            </a:gs>
            <a:gs pos="50000">
              <a:schemeClr val="accent1">
                <a:hueOff val="0"/>
                <a:satOff val="0"/>
                <a:lumOff val="0"/>
                <a:alphaOff val="0"/>
                <a:tint val="70000"/>
                <a:satMod val="124000"/>
                <a:lumMod val="103000"/>
              </a:schemeClr>
            </a:gs>
            <a:gs pos="100000">
              <a:schemeClr val="accent1">
                <a:hueOff val="0"/>
                <a:satOff val="0"/>
                <a:lumOff val="0"/>
                <a:alphaOff val="0"/>
                <a:tint val="85000"/>
                <a:satMod val="120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GB" sz="2000" kern="1200" dirty="0"/>
            <a:t>Read and use these formats to breakdown the title you are analysing</a:t>
          </a:r>
          <a:endParaRPr lang="en-US" sz="2000" kern="1200" dirty="0"/>
        </a:p>
      </dsp:txBody>
      <dsp:txXfrm>
        <a:off x="0" y="1786332"/>
        <a:ext cx="3199243" cy="1172027"/>
      </dsp:txXfrm>
    </dsp:sp>
    <dsp:sp modelId="{508D97D0-4BA9-4BAD-B9CA-58EC47A8DA9F}">
      <dsp:nvSpPr>
        <dsp:cNvPr id="0" name=""/>
        <dsp:cNvSpPr/>
      </dsp:nvSpPr>
      <dsp:spPr>
        <a:xfrm rot="10800000">
          <a:off x="0" y="0"/>
          <a:ext cx="3199243" cy="1802577"/>
        </a:xfrm>
        <a:prstGeom prst="upArrowCallout">
          <a:avLst/>
        </a:prstGeom>
        <a:gradFill rotWithShape="0">
          <a:gsLst>
            <a:gs pos="0">
              <a:schemeClr val="accent1">
                <a:hueOff val="0"/>
                <a:satOff val="0"/>
                <a:lumOff val="0"/>
                <a:alphaOff val="0"/>
                <a:tint val="65000"/>
                <a:satMod val="120000"/>
                <a:lumMod val="107000"/>
              </a:schemeClr>
            </a:gs>
            <a:gs pos="50000">
              <a:schemeClr val="accent1">
                <a:hueOff val="0"/>
                <a:satOff val="0"/>
                <a:lumOff val="0"/>
                <a:alphaOff val="0"/>
                <a:tint val="70000"/>
                <a:satMod val="124000"/>
                <a:lumMod val="103000"/>
              </a:schemeClr>
            </a:gs>
            <a:gs pos="100000">
              <a:schemeClr val="accent1">
                <a:hueOff val="0"/>
                <a:satOff val="0"/>
                <a:lumOff val="0"/>
                <a:alphaOff val="0"/>
                <a:tint val="85000"/>
                <a:satMod val="120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GB" sz="2000" kern="1200" dirty="0"/>
            <a:t>Both these design methodologies are both on Moodle</a:t>
          </a:r>
          <a:r>
            <a:rPr lang="en-GB" sz="2400" kern="1200" dirty="0"/>
            <a:t>.</a:t>
          </a:r>
          <a:endParaRPr lang="en-US" sz="2400" kern="1200" dirty="0"/>
        </a:p>
      </dsp:txBody>
      <dsp:txXfrm rot="10800000">
        <a:off x="0" y="0"/>
        <a:ext cx="3199243" cy="1171260"/>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B2AF9BD-A44A-C74C-B8A3-94BDA07BE2D0}" type="datetimeFigureOut">
              <a:rPr lang="en-US" smtClean="0"/>
              <a:t>10/1/2019</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8A31A47-EB9F-584A-A211-968B8FFFAC72}" type="slidenum">
              <a:rPr lang="en-GB" smtClean="0"/>
              <a:t>‹#›</a:t>
            </a:fld>
            <a:endParaRPr lang="en-GB"/>
          </a:p>
        </p:txBody>
      </p:sp>
    </p:spTree>
    <p:extLst>
      <p:ext uri="{BB962C8B-B14F-4D97-AF65-F5344CB8AC3E}">
        <p14:creationId xmlns:p14="http://schemas.microsoft.com/office/powerpoint/2010/main" val="709974950"/>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png>
</file>

<file path=ppt/media/image27.png>
</file>

<file path=ppt/media/image28.jpeg>
</file>

<file path=ppt/media/image29.jpeg>
</file>

<file path=ppt/media/image3.png>
</file>

<file path=ppt/media/image30.png>
</file>

<file path=ppt/media/image31.jpeg>
</file>

<file path=ppt/media/image32.gif>
</file>

<file path=ppt/media/image33.jpeg>
</file>

<file path=ppt/media/image34.jpeg>
</file>

<file path=ppt/media/image35.jpeg>
</file>

<file path=ppt/media/image36.jpeg>
</file>

<file path=ppt/media/image37.jpeg>
</file>

<file path=ppt/media/image38.jpeg>
</file>

<file path=ppt/media/image4.png>
</file>

<file path=ppt/media/image41.wmf>
</file>

<file path=ppt/media/image42.gif>
</file>

<file path=ppt/media/image43.png>
</file>

<file path=ppt/media/image44.png>
</file>

<file path=ppt/media/image45.png>
</file>

<file path=ppt/media/image46.jpeg>
</file>

<file path=ppt/media/image47.jpeg>
</file>

<file path=ppt/media/image48.png>
</file>

<file path=ppt/media/image49.gif>
</file>

<file path=ppt/media/image5.jpeg>
</file>

<file path=ppt/media/image50.png>
</file>

<file path=ppt/media/image51.jpeg>
</file>

<file path=ppt/media/image52.png>
</file>

<file path=ppt/media/image53.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585643F-5B95-2F4E-AE3E-610247670AAF}" type="datetimeFigureOut">
              <a:rPr lang="en-US" smtClean="0"/>
              <a:t>10/1/2019</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6BF09E5-BE19-4F47-A708-769A85ED0E78}" type="slidenum">
              <a:rPr lang="en-GB" smtClean="0"/>
              <a:t>‹#›</a:t>
            </a:fld>
            <a:endParaRPr lang="en-GB"/>
          </a:p>
        </p:txBody>
      </p:sp>
    </p:spTree>
    <p:extLst>
      <p:ext uri="{BB962C8B-B14F-4D97-AF65-F5344CB8AC3E}">
        <p14:creationId xmlns:p14="http://schemas.microsoft.com/office/powerpoint/2010/main" val="59091268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mashable.com/2010/12/02/cityville/" TargetMode="External"/><Relationship Id="rId3" Type="http://schemas.openxmlformats.org/officeDocument/2006/relationships/hyperlink" Target="http://mashable.com/tag/social-gaming-development-series" TargetMode="External"/><Relationship Id="rId7" Type="http://schemas.openxmlformats.org/officeDocument/2006/relationships/hyperlink" Target="http://www.appdata.com/apps/facebook/102452128776-farmville" TargetMode="External"/><Relationship Id="rId2" Type="http://schemas.openxmlformats.org/officeDocument/2006/relationships/slide" Target="../slides/slide17.xml"/><Relationship Id="rId1" Type="http://schemas.openxmlformats.org/officeDocument/2006/relationships/notesMaster" Target="../notesMasters/notesMaster1.xml"/><Relationship Id="rId6" Type="http://schemas.openxmlformats.org/officeDocument/2006/relationships/hyperlink" Target="https://mashable.com/category/facebook/" TargetMode="External"/><Relationship Id="rId11" Type="http://schemas.openxmlformats.org/officeDocument/2006/relationships/hyperlink" Target="http://wow.joystiq.com/2008/04/13/mila-kunis-loves-world-of-warcraft/" TargetMode="External"/><Relationship Id="rId5" Type="http://schemas.openxmlformats.org/officeDocument/2006/relationships/hyperlink" Target="http://www.emarketer.com/Reports/All/Emarketer_2000759.aspx" TargetMode="External"/><Relationship Id="rId10" Type="http://schemas.openxmlformats.org/officeDocument/2006/relationships/hyperlink" Target="http://twitter.com/ChrisWarcraft" TargetMode="External"/><Relationship Id="rId4" Type="http://schemas.openxmlformats.org/officeDocument/2006/relationships/hyperlink" Target="http://www.level3.com/index.cfm?pageID=151" TargetMode="External"/><Relationship Id="rId9" Type="http://schemas.openxmlformats.org/officeDocument/2006/relationships/hyperlink" Target="https://mashable.com/2011/01/13/cityville-100-million-users/"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en.wikipedia.org/wiki/Stochastic#cite_note-Rosenblatt1962page91-5" TargetMode="External"/><Relationship Id="rId3" Type="http://schemas.openxmlformats.org/officeDocument/2006/relationships/hyperlink" Target="https://en.wikipedia.org/wiki/Stochastic#cite_note-OxfordStochastic-1" TargetMode="External"/><Relationship Id="rId7" Type="http://schemas.openxmlformats.org/officeDocument/2006/relationships/hyperlink" Target="https://en.wikipedia.org/wiki/Stochastic#cite_note-ChaumontYor2012-4"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s://en.wikipedia.org/wiki/Stochastic#cite_note-Stirzaker2005page45-3" TargetMode="External"/><Relationship Id="rId5" Type="http://schemas.openxmlformats.org/officeDocument/2006/relationships/hyperlink" Target="https://en.wikipedia.org/wiki/Stochastic#cite_note-AdlerTaylor2009page7-2" TargetMode="External"/><Relationship Id="rId10" Type="http://schemas.openxmlformats.org/officeDocument/2006/relationships/hyperlink" Target="https://en.wikipedia.org/wiki/Greek_language" TargetMode="External"/><Relationship Id="rId4" Type="http://schemas.openxmlformats.org/officeDocument/2006/relationships/hyperlink" Target="https://en.wikipedia.org/wiki/Stochastic_process" TargetMode="External"/><Relationship Id="rId9" Type="http://schemas.openxmlformats.org/officeDocument/2006/relationships/hyperlink" Target="https://en.wikipedia.org/wiki/Stochastic#cite_note-Kallenberg2002page24-6"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6BF09E5-BE19-4F47-A708-769A85ED0E78}" type="slidenum">
              <a:rPr lang="en-GB" smtClean="0"/>
              <a:t>1</a:t>
            </a:fld>
            <a:endParaRPr lang="en-GB"/>
          </a:p>
        </p:txBody>
      </p:sp>
    </p:spTree>
    <p:extLst>
      <p:ext uri="{BB962C8B-B14F-4D97-AF65-F5344CB8AC3E}">
        <p14:creationId xmlns:p14="http://schemas.microsoft.com/office/powerpoint/2010/main" val="24675125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Tactical </a:t>
            </a:r>
            <a:r>
              <a:rPr lang="en-GB" sz="1200" b="0" i="0" u="none" strike="noStrike" kern="1200" baseline="0" dirty="0" err="1">
                <a:solidFill>
                  <a:schemeClr val="tx1"/>
                </a:solidFill>
                <a:latin typeface="+mn-lt"/>
                <a:ea typeface="+mn-ea"/>
                <a:cs typeface="+mn-cs"/>
              </a:rPr>
              <a:t>maneuvering</a:t>
            </a:r>
            <a:r>
              <a:rPr lang="en-GB" sz="1200" b="0" i="0" u="none" strike="noStrike" kern="1200" baseline="0" dirty="0">
                <a:solidFill>
                  <a:schemeClr val="tx1"/>
                </a:solidFill>
                <a:latin typeface="+mn-lt"/>
                <a:ea typeface="+mn-ea"/>
                <a:cs typeface="+mn-cs"/>
              </a:rPr>
              <a:t>. Games can have mechanics that deal with the placement</a:t>
            </a:r>
          </a:p>
          <a:p>
            <a:r>
              <a:rPr lang="en-GB" sz="1200" b="0" i="0" u="none" strike="noStrike" kern="1200" baseline="0" dirty="0">
                <a:solidFill>
                  <a:schemeClr val="tx1"/>
                </a:solidFill>
                <a:latin typeface="+mn-lt"/>
                <a:ea typeface="+mn-ea"/>
                <a:cs typeface="+mn-cs"/>
              </a:rPr>
              <a:t>of game units on a map for offensive or defensive advantages. Tactical </a:t>
            </a:r>
            <a:r>
              <a:rPr lang="en-GB" sz="1200" b="0" i="0" u="none" strike="noStrike" kern="1200" baseline="0" dirty="0" err="1">
                <a:solidFill>
                  <a:schemeClr val="tx1"/>
                </a:solidFill>
                <a:latin typeface="+mn-lt"/>
                <a:ea typeface="+mn-ea"/>
                <a:cs typeface="+mn-cs"/>
              </a:rPr>
              <a:t>maneuvering</a:t>
            </a:r>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is critical in most strategy games but also features in some role-playing and simulation</a:t>
            </a:r>
          </a:p>
          <a:p>
            <a:r>
              <a:rPr lang="en-GB" sz="1200" b="0" i="0" u="none" strike="noStrike" kern="1200" baseline="0" dirty="0">
                <a:solidFill>
                  <a:schemeClr val="tx1"/>
                </a:solidFill>
                <a:latin typeface="+mn-lt"/>
                <a:ea typeface="+mn-ea"/>
                <a:cs typeface="+mn-cs"/>
              </a:rPr>
              <a:t>games. The mechanics that govern tactical </a:t>
            </a:r>
            <a:r>
              <a:rPr lang="en-GB" sz="1200" b="0" i="0" u="none" strike="noStrike" kern="1200" baseline="0" dirty="0" err="1">
                <a:solidFill>
                  <a:schemeClr val="tx1"/>
                </a:solidFill>
                <a:latin typeface="+mn-lt"/>
                <a:ea typeface="+mn-ea"/>
                <a:cs typeface="+mn-cs"/>
              </a:rPr>
              <a:t>maneuvering</a:t>
            </a:r>
            <a:r>
              <a:rPr lang="en-GB" sz="1200" b="0" i="0" u="none" strike="noStrike" kern="1200" baseline="0" dirty="0">
                <a:solidFill>
                  <a:schemeClr val="tx1"/>
                </a:solidFill>
                <a:latin typeface="+mn-lt"/>
                <a:ea typeface="+mn-ea"/>
                <a:cs typeface="+mn-cs"/>
              </a:rPr>
              <a:t> typically specify what</a:t>
            </a:r>
          </a:p>
          <a:p>
            <a:r>
              <a:rPr lang="en-GB" sz="1200" b="0" i="0" u="none" strike="noStrike" kern="1200" baseline="0" dirty="0">
                <a:solidFill>
                  <a:schemeClr val="tx1"/>
                </a:solidFill>
                <a:latin typeface="+mn-lt"/>
                <a:ea typeface="+mn-ea"/>
                <a:cs typeface="+mn-cs"/>
              </a:rPr>
              <a:t>strategic advantages each type of unit may gain from being in each possible location.</a:t>
            </a:r>
          </a:p>
          <a:p>
            <a:r>
              <a:rPr lang="en-GB" sz="1200" b="0" i="0" u="none" strike="noStrike" kern="1200" baseline="0" dirty="0">
                <a:solidFill>
                  <a:schemeClr val="tx1"/>
                </a:solidFill>
                <a:latin typeface="+mn-lt"/>
                <a:ea typeface="+mn-ea"/>
                <a:cs typeface="+mn-cs"/>
              </a:rPr>
              <a:t>Many games restrict the location of units to discrete tiles, as is the case for a classic</a:t>
            </a:r>
          </a:p>
          <a:p>
            <a:r>
              <a:rPr lang="en-GB" sz="1200" b="0" i="0" u="none" strike="noStrike" kern="1200" baseline="0" dirty="0">
                <a:solidFill>
                  <a:schemeClr val="tx1"/>
                </a:solidFill>
                <a:latin typeface="+mn-lt"/>
                <a:ea typeface="+mn-ea"/>
                <a:cs typeface="+mn-cs"/>
              </a:rPr>
              <a:t>board game like chess. Even modern strategy games played on the computer often</a:t>
            </a:r>
          </a:p>
          <a:p>
            <a:r>
              <a:rPr lang="en-GB" sz="1200" b="0" i="0" u="none" strike="noStrike" kern="1200" baseline="0" dirty="0">
                <a:solidFill>
                  <a:schemeClr val="tx1"/>
                </a:solidFill>
                <a:latin typeface="+mn-lt"/>
                <a:ea typeface="+mn-ea"/>
                <a:cs typeface="+mn-cs"/>
              </a:rPr>
              <a:t>implement tiles, although they do a good job of hiding them behind a detailed</a:t>
            </a:r>
          </a:p>
          <a:p>
            <a:r>
              <a:rPr lang="en-GB" sz="1200" b="0" i="0" u="none" strike="noStrike" kern="1200" baseline="0" dirty="0">
                <a:solidFill>
                  <a:schemeClr val="tx1"/>
                </a:solidFill>
                <a:latin typeface="+mn-lt"/>
                <a:ea typeface="+mn-ea"/>
                <a:cs typeface="+mn-cs"/>
              </a:rPr>
              <a:t>visual layer. Tactical </a:t>
            </a:r>
            <a:r>
              <a:rPr lang="en-GB" sz="1200" b="0" i="0" u="none" strike="noStrike" kern="1200" baseline="0" dirty="0" err="1">
                <a:solidFill>
                  <a:schemeClr val="tx1"/>
                </a:solidFill>
                <a:latin typeface="+mn-lt"/>
                <a:ea typeface="+mn-ea"/>
                <a:cs typeface="+mn-cs"/>
              </a:rPr>
              <a:t>maneuvering</a:t>
            </a:r>
            <a:r>
              <a:rPr lang="en-GB" sz="1200" b="0" i="0" u="none" strike="noStrike" kern="1200" baseline="0" dirty="0">
                <a:solidFill>
                  <a:schemeClr val="tx1"/>
                </a:solidFill>
                <a:latin typeface="+mn-lt"/>
                <a:ea typeface="+mn-ea"/>
                <a:cs typeface="+mn-cs"/>
              </a:rPr>
              <a:t> appears in many board games such as chess and</a:t>
            </a:r>
          </a:p>
          <a:p>
            <a:r>
              <a:rPr lang="en-GB" sz="1200" b="0" i="0" u="none" strike="noStrike" kern="1200" baseline="0" dirty="0">
                <a:solidFill>
                  <a:schemeClr val="tx1"/>
                </a:solidFill>
                <a:latin typeface="+mn-lt"/>
                <a:ea typeface="+mn-ea"/>
                <a:cs typeface="+mn-cs"/>
              </a:rPr>
              <a:t>Go but also in computer strategy games such as </a:t>
            </a:r>
            <a:r>
              <a:rPr lang="en-GB" sz="1200" b="0" i="1" u="none" strike="noStrike" kern="1200" baseline="0" dirty="0">
                <a:solidFill>
                  <a:schemeClr val="tx1"/>
                </a:solidFill>
                <a:latin typeface="+mn-lt"/>
                <a:ea typeface="+mn-ea"/>
                <a:cs typeface="+mn-cs"/>
              </a:rPr>
              <a:t>StarCraft </a:t>
            </a:r>
            <a:r>
              <a:rPr lang="en-GB" sz="1200" b="0" i="0" u="none" strike="noStrike" kern="1200" baseline="0" dirty="0">
                <a:solidFill>
                  <a:schemeClr val="tx1"/>
                </a:solidFill>
                <a:latin typeface="+mn-lt"/>
                <a:ea typeface="+mn-ea"/>
                <a:cs typeface="+mn-cs"/>
              </a:rPr>
              <a:t>or </a:t>
            </a:r>
            <a:r>
              <a:rPr lang="en-GB" sz="1200" b="0" i="1" u="none" strike="noStrike" kern="1200" baseline="0" dirty="0">
                <a:solidFill>
                  <a:schemeClr val="tx1"/>
                </a:solidFill>
                <a:latin typeface="+mn-lt"/>
                <a:ea typeface="+mn-ea"/>
                <a:cs typeface="+mn-cs"/>
              </a:rPr>
              <a:t>Command &amp; Conquer:</a:t>
            </a:r>
          </a:p>
          <a:p>
            <a:r>
              <a:rPr lang="en-GB" sz="1200" b="0" i="1" u="none" strike="noStrike" kern="1200" baseline="0" dirty="0">
                <a:solidFill>
                  <a:schemeClr val="tx1"/>
                </a:solidFill>
                <a:latin typeface="+mn-lt"/>
                <a:ea typeface="+mn-ea"/>
                <a:cs typeface="+mn-cs"/>
              </a:rPr>
              <a:t>Red Alert.</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16</a:t>
            </a:fld>
            <a:endParaRPr lang="en-GB"/>
          </a:p>
        </p:txBody>
      </p:sp>
    </p:spTree>
    <p:extLst>
      <p:ext uri="{BB962C8B-B14F-4D97-AF65-F5344CB8AC3E}">
        <p14:creationId xmlns:p14="http://schemas.microsoft.com/office/powerpoint/2010/main" val="27469889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https://mashable.com/2011/02/15/top-social-games/?europe=true#iZv7XlTwWkqZ</a:t>
            </a:r>
          </a:p>
          <a:p>
            <a:endParaRPr lang="en-GB" dirty="0"/>
          </a:p>
          <a:p>
            <a:r>
              <a:rPr lang="en-GB" sz="1200" b="0" i="1" kern="1200" dirty="0">
                <a:solidFill>
                  <a:schemeClr val="tx1"/>
                </a:solidFill>
                <a:effectLst/>
                <a:latin typeface="+mn-lt"/>
                <a:ea typeface="+mn-ea"/>
                <a:cs typeface="+mn-cs"/>
              </a:rPr>
              <a:t>The </a:t>
            </a:r>
            <a:r>
              <a:rPr lang="en-GB" sz="1200" b="0" i="1" u="none" strike="noStrike" kern="1200" dirty="0">
                <a:solidFill>
                  <a:schemeClr val="tx1"/>
                </a:solidFill>
                <a:effectLst/>
                <a:latin typeface="+mn-lt"/>
                <a:ea typeface="+mn-ea"/>
                <a:cs typeface="+mn-cs"/>
                <a:hlinkClick r:id="rId3"/>
              </a:rPr>
              <a:t>Social Gaming Development Series</a:t>
            </a:r>
            <a:r>
              <a:rPr lang="en-GB" sz="1200" b="0" i="1" kern="1200" dirty="0">
                <a:solidFill>
                  <a:schemeClr val="tx1"/>
                </a:solidFill>
                <a:effectLst/>
                <a:latin typeface="+mn-lt"/>
                <a:ea typeface="+mn-ea"/>
                <a:cs typeface="+mn-cs"/>
              </a:rPr>
              <a:t> is supported by </a:t>
            </a:r>
            <a:r>
              <a:rPr lang="en-GB" sz="1200" b="0" i="1" u="none" strike="noStrike" kern="1200" dirty="0">
                <a:solidFill>
                  <a:schemeClr val="tx1"/>
                </a:solidFill>
                <a:effectLst/>
                <a:latin typeface="+mn-lt"/>
                <a:ea typeface="+mn-ea"/>
                <a:cs typeface="+mn-cs"/>
                <a:hlinkClick r:id="rId4"/>
              </a:rPr>
              <a:t>Level 3 Communications</a:t>
            </a:r>
            <a:r>
              <a:rPr lang="en-GB" sz="1200" b="0" i="1" kern="1200" dirty="0">
                <a:solidFill>
                  <a:schemeClr val="tx1"/>
                </a:solidFill>
                <a:effectLst/>
                <a:latin typeface="+mn-lt"/>
                <a:ea typeface="+mn-ea"/>
                <a:cs typeface="+mn-cs"/>
              </a:rPr>
              <a:t>, an international provider of </a:t>
            </a:r>
            <a:r>
              <a:rPr lang="en-GB" sz="1200" b="0" i="1" kern="1200" dirty="0" err="1">
                <a:solidFill>
                  <a:schemeClr val="tx1"/>
                </a:solidFill>
                <a:effectLst/>
                <a:latin typeface="+mn-lt"/>
                <a:ea typeface="+mn-ea"/>
                <a:cs typeface="+mn-cs"/>
              </a:rPr>
              <a:t>fiber</a:t>
            </a:r>
            <a:r>
              <a:rPr lang="en-GB" sz="1200" b="0" i="1" kern="1200" dirty="0">
                <a:solidFill>
                  <a:schemeClr val="tx1"/>
                </a:solidFill>
                <a:effectLst/>
                <a:latin typeface="+mn-lt"/>
                <a:ea typeface="+mn-ea"/>
                <a:cs typeface="+mn-cs"/>
              </a:rPr>
              <a:t>-based communications services. Level 3 is committed to carrying digital media from anywhere to anywhere, in whatever format needed.</a:t>
            </a:r>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Around 68.7 million Americans will be playing social games by 2012, according to analysis firm </a:t>
            </a:r>
            <a:r>
              <a:rPr lang="en-GB" sz="1200" b="0" i="0" u="none" strike="noStrike" kern="1200" dirty="0">
                <a:solidFill>
                  <a:schemeClr val="tx1"/>
                </a:solidFill>
                <a:effectLst/>
                <a:latin typeface="+mn-lt"/>
                <a:ea typeface="+mn-ea"/>
                <a:cs typeface="+mn-cs"/>
                <a:hlinkClick r:id="rId5"/>
              </a:rPr>
              <a:t>eMarketer</a:t>
            </a:r>
            <a:r>
              <a:rPr lang="en-GB" sz="1200" b="0" i="0" kern="1200" dirty="0">
                <a:solidFill>
                  <a:schemeClr val="tx1"/>
                </a:solidFill>
                <a:effectLst/>
                <a:latin typeface="+mn-lt"/>
                <a:ea typeface="+mn-ea"/>
                <a:cs typeface="+mn-cs"/>
              </a:rPr>
              <a:t>. A number like that might seem unreal, but it makes perfect sense. There's something extraordinarily appealing about logging into </a:t>
            </a:r>
            <a:r>
              <a:rPr lang="en-GB" sz="1200" b="0" i="0" u="none" strike="noStrike" kern="1200" dirty="0">
                <a:solidFill>
                  <a:schemeClr val="tx1"/>
                </a:solidFill>
                <a:effectLst/>
                <a:latin typeface="+mn-lt"/>
                <a:ea typeface="+mn-ea"/>
                <a:cs typeface="+mn-cs"/>
                <a:hlinkClick r:id="rId6"/>
              </a:rPr>
              <a:t>Facebook</a:t>
            </a:r>
            <a:r>
              <a:rPr lang="en-GB" sz="1200" b="0" i="0" kern="1200" dirty="0">
                <a:solidFill>
                  <a:schemeClr val="tx1"/>
                </a:solidFill>
                <a:effectLst/>
                <a:latin typeface="+mn-lt"/>
                <a:ea typeface="+mn-ea"/>
                <a:cs typeface="+mn-cs"/>
              </a:rPr>
              <a:t> or picking up your smartphone and instantly playing a game alongside countless other people across the world.</a:t>
            </a:r>
          </a:p>
          <a:p>
            <a:r>
              <a:rPr lang="en-GB" sz="1200" b="0" i="0" kern="1200" dirty="0">
                <a:solidFill>
                  <a:schemeClr val="tx1"/>
                </a:solidFill>
                <a:effectLst/>
                <a:latin typeface="+mn-lt"/>
                <a:ea typeface="+mn-ea"/>
                <a:cs typeface="+mn-cs"/>
              </a:rPr>
              <a:t>But why do the best social games work so well? How do they manage to connect us in ways we wouldn't have thought possible just ten years ago? Let's look at five of the most popular social games and try to figure out why they're hits.</a:t>
            </a:r>
          </a:p>
          <a:p>
            <a:endParaRPr lang="en-GB" sz="1200" b="1"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1. </a:t>
            </a:r>
            <a:r>
              <a:rPr lang="en-GB" sz="1200" b="1" i="0" kern="1200" dirty="0" err="1">
                <a:solidFill>
                  <a:schemeClr val="tx1"/>
                </a:solidFill>
                <a:effectLst/>
                <a:latin typeface="+mn-lt"/>
                <a:ea typeface="+mn-ea"/>
                <a:cs typeface="+mn-cs"/>
              </a:rPr>
              <a:t>FarmVille</a:t>
            </a:r>
            <a:endParaRPr lang="en-GB" sz="1200" b="1" i="0" kern="1200" dirty="0">
              <a:solidFill>
                <a:schemeClr val="tx1"/>
              </a:solidFill>
              <a:effectLst/>
              <a:latin typeface="+mn-lt"/>
              <a:ea typeface="+mn-ea"/>
              <a:cs typeface="+mn-cs"/>
            </a:endParaRPr>
          </a:p>
          <a:p>
            <a:r>
              <a:rPr lang="en-GB" sz="1200" b="0" i="0" kern="1200" dirty="0" err="1">
                <a:solidFill>
                  <a:schemeClr val="tx1"/>
                </a:solidFill>
                <a:effectLst/>
                <a:latin typeface="+mn-lt"/>
                <a:ea typeface="+mn-ea"/>
                <a:cs typeface="+mn-cs"/>
              </a:rPr>
              <a:t>FarmVille</a:t>
            </a:r>
            <a:r>
              <a:rPr lang="en-GB" sz="1200" b="0" i="0" kern="1200" dirty="0">
                <a:solidFill>
                  <a:schemeClr val="tx1"/>
                </a:solidFill>
                <a:effectLst/>
                <a:latin typeface="+mn-lt"/>
                <a:ea typeface="+mn-ea"/>
                <a:cs typeface="+mn-cs"/>
              </a:rPr>
              <a:t> is doing a lot of things right, really — that's why close to </a:t>
            </a:r>
            <a:r>
              <a:rPr lang="en-GB" sz="1200" b="0" i="0" u="none" strike="noStrike" kern="1200" dirty="0">
                <a:solidFill>
                  <a:schemeClr val="tx1"/>
                </a:solidFill>
                <a:effectLst/>
                <a:latin typeface="+mn-lt"/>
                <a:ea typeface="+mn-ea"/>
                <a:cs typeface="+mn-cs"/>
                <a:hlinkClick r:id="rId7"/>
              </a:rPr>
              <a:t>10%</a:t>
            </a:r>
            <a:r>
              <a:rPr lang="en-GB" sz="1200" b="0" i="0" kern="1200" dirty="0">
                <a:solidFill>
                  <a:schemeClr val="tx1"/>
                </a:solidFill>
                <a:effectLst/>
                <a:latin typeface="+mn-lt"/>
                <a:ea typeface="+mn-ea"/>
                <a:cs typeface="+mn-cs"/>
              </a:rPr>
              <a:t> of all Facebook users play </a:t>
            </a:r>
            <a:r>
              <a:rPr lang="en-GB" sz="1200" b="0" i="0" kern="1200" dirty="0" err="1">
                <a:solidFill>
                  <a:schemeClr val="tx1"/>
                </a:solidFill>
                <a:effectLst/>
                <a:latin typeface="+mn-lt"/>
                <a:ea typeface="+mn-ea"/>
                <a:cs typeface="+mn-cs"/>
              </a:rPr>
              <a:t>FarmVille</a:t>
            </a:r>
            <a:r>
              <a:rPr lang="en-GB" sz="1200" b="0" i="0" kern="1200" dirty="0">
                <a:solidFill>
                  <a:schemeClr val="tx1"/>
                </a:solidFill>
                <a:effectLst/>
                <a:latin typeface="+mn-lt"/>
                <a:ea typeface="+mn-ea"/>
                <a:cs typeface="+mn-cs"/>
              </a:rPr>
              <a:t>. But one of the most ingenious mechanics in Zynga's farm simulation game is the neighbour system. It's easy enough to harvest crops and build up your farm alone, but when you do it with your Facebook friends, your productivity skyrockets exponentially. And if you've ever hopped onto your news feed only to be subjected to a deluge of </a:t>
            </a:r>
            <a:r>
              <a:rPr lang="en-GB" sz="1200" b="0" i="0" kern="1200" dirty="0" err="1">
                <a:solidFill>
                  <a:schemeClr val="tx1"/>
                </a:solidFill>
                <a:effectLst/>
                <a:latin typeface="+mn-lt"/>
                <a:ea typeface="+mn-ea"/>
                <a:cs typeface="+mn-cs"/>
              </a:rPr>
              <a:t>FarmVille</a:t>
            </a:r>
            <a:r>
              <a:rPr lang="en-GB" sz="1200" b="0" i="0" kern="1200" dirty="0">
                <a:solidFill>
                  <a:schemeClr val="tx1"/>
                </a:solidFill>
                <a:effectLst/>
                <a:latin typeface="+mn-lt"/>
                <a:ea typeface="+mn-ea"/>
                <a:cs typeface="+mn-cs"/>
              </a:rPr>
              <a:t> updates, you know just how tempting it can be to click around and see what the fuss is all about.</a:t>
            </a:r>
          </a:p>
          <a:p>
            <a:r>
              <a:rPr lang="en-GB" sz="1200" b="0" i="0" kern="1200" dirty="0">
                <a:solidFill>
                  <a:schemeClr val="tx1"/>
                </a:solidFill>
                <a:effectLst/>
                <a:latin typeface="+mn-lt"/>
                <a:ea typeface="+mn-ea"/>
                <a:cs typeface="+mn-cs"/>
              </a:rPr>
              <a:t>Either this is a metaphor for real farms, where workers have to cooperate to stay alive, or it's just a ploy to get people to recruit one another so Zynga can harvest all of your money. The gaming company has used the social promotion lessons it learned from </a:t>
            </a:r>
            <a:r>
              <a:rPr lang="en-GB" sz="1200" b="0" i="0" kern="1200" dirty="0" err="1">
                <a:solidFill>
                  <a:schemeClr val="tx1"/>
                </a:solidFill>
                <a:effectLst/>
                <a:latin typeface="+mn-lt"/>
                <a:ea typeface="+mn-ea"/>
                <a:cs typeface="+mn-cs"/>
              </a:rPr>
              <a:t>FarmVille</a:t>
            </a:r>
            <a:r>
              <a:rPr lang="en-GB" sz="1200" b="0" i="0" kern="1200" dirty="0">
                <a:solidFill>
                  <a:schemeClr val="tx1"/>
                </a:solidFill>
                <a:effectLst/>
                <a:latin typeface="+mn-lt"/>
                <a:ea typeface="+mn-ea"/>
                <a:cs typeface="+mn-cs"/>
              </a:rPr>
              <a:t> to </a:t>
            </a:r>
            <a:r>
              <a:rPr lang="en-GB" sz="1200" b="0" i="0" u="none" strike="noStrike" kern="1200" dirty="0">
                <a:solidFill>
                  <a:schemeClr val="tx1"/>
                </a:solidFill>
                <a:effectLst/>
                <a:latin typeface="+mn-lt"/>
                <a:ea typeface="+mn-ea"/>
                <a:cs typeface="+mn-cs"/>
                <a:hlinkClick r:id="rId8"/>
              </a:rPr>
              <a:t>launch </a:t>
            </a:r>
            <a:r>
              <a:rPr lang="en-GB" sz="1200" b="0" i="0" u="none" strike="noStrike" kern="1200" dirty="0" err="1">
                <a:solidFill>
                  <a:schemeClr val="tx1"/>
                </a:solidFill>
                <a:effectLst/>
                <a:latin typeface="+mn-lt"/>
                <a:ea typeface="+mn-ea"/>
                <a:cs typeface="+mn-cs"/>
                <a:hlinkClick r:id="rId8"/>
              </a:rPr>
              <a:t>CityVille</a:t>
            </a:r>
            <a:r>
              <a:rPr lang="en-GB" sz="1200" b="0" i="0" kern="1200" dirty="0">
                <a:solidFill>
                  <a:schemeClr val="tx1"/>
                </a:solidFill>
                <a:effectLst/>
                <a:latin typeface="+mn-lt"/>
                <a:ea typeface="+mn-ea"/>
                <a:cs typeface="+mn-cs"/>
              </a:rPr>
              <a:t> last year, which has already become the most popular game on Facebook with almost </a:t>
            </a:r>
            <a:r>
              <a:rPr lang="en-GB" sz="1200" b="0" i="0" u="none" strike="noStrike" kern="1200" dirty="0">
                <a:solidFill>
                  <a:schemeClr val="tx1"/>
                </a:solidFill>
                <a:effectLst/>
                <a:latin typeface="+mn-lt"/>
                <a:ea typeface="+mn-ea"/>
                <a:cs typeface="+mn-cs"/>
                <a:hlinkClick r:id="rId9"/>
              </a:rPr>
              <a:t>100 million users</a:t>
            </a:r>
            <a:r>
              <a:rPr lang="en-GB" sz="1200" b="0" i="0" kern="1200" dirty="0">
                <a:solidFill>
                  <a:schemeClr val="tx1"/>
                </a:solidFill>
                <a:effectLst/>
                <a:latin typeface="+mn-lt"/>
                <a:ea typeface="+mn-ea"/>
                <a:cs typeface="+mn-cs"/>
              </a:rPr>
              <a:t> (twice that of </a:t>
            </a:r>
            <a:r>
              <a:rPr lang="en-GB" sz="1200" b="0" i="0" kern="1200" dirty="0" err="1">
                <a:solidFill>
                  <a:schemeClr val="tx1"/>
                </a:solidFill>
                <a:effectLst/>
                <a:latin typeface="+mn-lt"/>
                <a:ea typeface="+mn-ea"/>
                <a:cs typeface="+mn-cs"/>
              </a:rPr>
              <a:t>FarmVille</a:t>
            </a:r>
            <a:r>
              <a:rPr lang="en-GB" sz="1200" b="0" i="0" kern="1200" dirty="0">
                <a:solidFill>
                  <a:schemeClr val="tx1"/>
                </a:solidFill>
                <a:effectLst/>
                <a:latin typeface="+mn-lt"/>
                <a:ea typeface="+mn-ea"/>
                <a:cs typeface="+mn-cs"/>
              </a:rPr>
              <a:t>).</a:t>
            </a:r>
          </a:p>
          <a:p>
            <a:endParaRPr lang="en-GB" sz="1200" b="1"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2. Zuma Blitz</a:t>
            </a:r>
          </a:p>
          <a:p>
            <a:r>
              <a:rPr lang="en-GB" sz="1200" b="0" i="0" kern="1200" dirty="0" err="1">
                <a:solidFill>
                  <a:schemeClr val="tx1"/>
                </a:solidFill>
                <a:effectLst/>
                <a:latin typeface="+mn-lt"/>
                <a:ea typeface="+mn-ea"/>
                <a:cs typeface="+mn-cs"/>
              </a:rPr>
              <a:t>PopCap's</a:t>
            </a:r>
            <a:r>
              <a:rPr lang="en-GB" sz="1200" b="0" i="0" kern="1200" dirty="0">
                <a:solidFill>
                  <a:schemeClr val="tx1"/>
                </a:solidFill>
                <a:effectLst/>
                <a:latin typeface="+mn-lt"/>
                <a:ea typeface="+mn-ea"/>
                <a:cs typeface="+mn-cs"/>
              </a:rPr>
              <a:t> addictive ball matching game is fun to play in both short and long doses, but its real strength lies in its scoreboard. As you go about your business in Zuma's Incan temple, you'll see a set of rankings on the right side of your screen. Those rankings are constantly updated with your friends' high scores, allowing you to talk smack as you compete with one another for slot number one. It's a brilliant, simple, and effective technique that keeps players hooked for one simple reason: Bragging rights.</a:t>
            </a:r>
          </a:p>
          <a:p>
            <a:endParaRPr lang="en-GB" sz="1200" b="1"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3. Words With Friends</a:t>
            </a:r>
          </a:p>
          <a:p>
            <a:r>
              <a:rPr lang="en-GB" sz="1200" b="0" i="0" kern="1200" dirty="0">
                <a:solidFill>
                  <a:schemeClr val="tx1"/>
                </a:solidFill>
                <a:effectLst/>
                <a:latin typeface="+mn-lt"/>
                <a:ea typeface="+mn-ea"/>
                <a:cs typeface="+mn-cs"/>
              </a:rPr>
              <a:t>Imagine if </a:t>
            </a:r>
            <a:r>
              <a:rPr lang="en-GB" sz="1200" b="0" i="1" kern="1200" dirty="0">
                <a:solidFill>
                  <a:schemeClr val="tx1"/>
                </a:solidFill>
                <a:effectLst/>
                <a:latin typeface="+mn-lt"/>
                <a:ea typeface="+mn-ea"/>
                <a:cs typeface="+mn-cs"/>
              </a:rPr>
              <a:t>Scrabble</a:t>
            </a:r>
            <a:r>
              <a:rPr lang="en-GB" sz="1200" b="0" i="0" kern="1200" dirty="0">
                <a:solidFill>
                  <a:schemeClr val="tx1"/>
                </a:solidFill>
                <a:effectLst/>
                <a:latin typeface="+mn-lt"/>
                <a:ea typeface="+mn-ea"/>
                <a:cs typeface="+mn-cs"/>
              </a:rPr>
              <a:t> was available on your phone 24/7. Now imagine that instead of playing against a computerized opponent, you could compete with any of your friends whenever you wanted, picking when to play each word at your own personal discretion. That's </a:t>
            </a:r>
            <a:r>
              <a:rPr lang="en-GB" sz="1200" b="0" i="1" kern="1200" dirty="0">
                <a:solidFill>
                  <a:schemeClr val="tx1"/>
                </a:solidFill>
                <a:effectLst/>
                <a:latin typeface="+mn-lt"/>
                <a:ea typeface="+mn-ea"/>
                <a:cs typeface="+mn-cs"/>
              </a:rPr>
              <a:t>Words With Friends</a:t>
            </a:r>
            <a:r>
              <a:rPr lang="en-GB" sz="1200" b="0" i="0" kern="1200" dirty="0">
                <a:solidFill>
                  <a:schemeClr val="tx1"/>
                </a:solidFill>
                <a:effectLst/>
                <a:latin typeface="+mn-lt"/>
                <a:ea typeface="+mn-ea"/>
                <a:cs typeface="+mn-cs"/>
              </a:rPr>
              <a:t>.</a:t>
            </a:r>
          </a:p>
          <a:p>
            <a:r>
              <a:rPr lang="en-GB" sz="1200" b="0" i="0" kern="1200" dirty="0">
                <a:solidFill>
                  <a:schemeClr val="tx1"/>
                </a:solidFill>
                <a:effectLst/>
                <a:latin typeface="+mn-lt"/>
                <a:ea typeface="+mn-ea"/>
                <a:cs typeface="+mn-cs"/>
              </a:rPr>
              <a:t>Scrabble has always been immensely popular, so it's easy to see why online Scrabble is just as lauded. </a:t>
            </a:r>
            <a:r>
              <a:rPr lang="en-GB" sz="1200" b="0" i="1" kern="1200" dirty="0">
                <a:solidFill>
                  <a:schemeClr val="tx1"/>
                </a:solidFill>
                <a:effectLst/>
                <a:latin typeface="+mn-lt"/>
                <a:ea typeface="+mn-ea"/>
                <a:cs typeface="+mn-cs"/>
              </a:rPr>
              <a:t>Words With Friends</a:t>
            </a:r>
            <a:r>
              <a:rPr lang="en-GB" sz="1200" b="0" i="0" kern="1200" dirty="0">
                <a:solidFill>
                  <a:schemeClr val="tx1"/>
                </a:solidFill>
                <a:effectLst/>
                <a:latin typeface="+mn-lt"/>
                <a:ea typeface="+mn-ea"/>
                <a:cs typeface="+mn-cs"/>
              </a:rPr>
              <a:t> works because it successfully emulates a classic game that everybody already understands — no need to worry about learning complicated new rules or devising intricate strategies. It's just </a:t>
            </a:r>
            <a:r>
              <a:rPr lang="en-GB" sz="1200" b="0" i="1" kern="1200" dirty="0">
                <a:solidFill>
                  <a:schemeClr val="tx1"/>
                </a:solidFill>
                <a:effectLst/>
                <a:latin typeface="+mn-lt"/>
                <a:ea typeface="+mn-ea"/>
                <a:cs typeface="+mn-cs"/>
              </a:rPr>
              <a:t>Scrabble</a:t>
            </a:r>
            <a:r>
              <a:rPr lang="en-GB" sz="1200" b="0" i="0" kern="1200" dirty="0">
                <a:solidFill>
                  <a:schemeClr val="tx1"/>
                </a:solidFill>
                <a:effectLst/>
                <a:latin typeface="+mn-lt"/>
                <a:ea typeface="+mn-ea"/>
                <a:cs typeface="+mn-cs"/>
              </a:rPr>
              <a:t>!</a:t>
            </a:r>
          </a:p>
          <a:p>
            <a:endParaRPr lang="en-GB" sz="1200" b="1"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4. Mafia Wars</a:t>
            </a:r>
          </a:p>
          <a:p>
            <a:r>
              <a:rPr lang="en-GB" sz="1200" b="0" i="0" kern="1200" dirty="0">
                <a:solidFill>
                  <a:schemeClr val="tx1"/>
                </a:solidFill>
                <a:effectLst/>
                <a:latin typeface="+mn-lt"/>
                <a:ea typeface="+mn-ea"/>
                <a:cs typeface="+mn-cs"/>
              </a:rPr>
              <a:t>Between </a:t>
            </a:r>
            <a:r>
              <a:rPr lang="en-GB" sz="1200" b="0" i="1" kern="1200" dirty="0">
                <a:solidFill>
                  <a:schemeClr val="tx1"/>
                </a:solidFill>
                <a:effectLst/>
                <a:latin typeface="+mn-lt"/>
                <a:ea typeface="+mn-ea"/>
                <a:cs typeface="+mn-cs"/>
              </a:rPr>
              <a:t>The Godfather</a:t>
            </a:r>
            <a:r>
              <a:rPr lang="en-GB" sz="1200" b="0" i="0" kern="1200" dirty="0">
                <a:solidFill>
                  <a:schemeClr val="tx1"/>
                </a:solidFill>
                <a:effectLst/>
                <a:latin typeface="+mn-lt"/>
                <a:ea typeface="+mn-ea"/>
                <a:cs typeface="+mn-cs"/>
              </a:rPr>
              <a:t>, </a:t>
            </a:r>
            <a:r>
              <a:rPr lang="en-GB" sz="1200" b="0" i="1" kern="1200" dirty="0">
                <a:solidFill>
                  <a:schemeClr val="tx1"/>
                </a:solidFill>
                <a:effectLst/>
                <a:latin typeface="+mn-lt"/>
                <a:ea typeface="+mn-ea"/>
                <a:cs typeface="+mn-cs"/>
              </a:rPr>
              <a:t>The Sopranos</a:t>
            </a:r>
            <a:r>
              <a:rPr lang="en-GB" sz="1200" b="0" i="0" kern="1200" dirty="0">
                <a:solidFill>
                  <a:schemeClr val="tx1"/>
                </a:solidFill>
                <a:effectLst/>
                <a:latin typeface="+mn-lt"/>
                <a:ea typeface="+mn-ea"/>
                <a:cs typeface="+mn-cs"/>
              </a:rPr>
              <a:t>, </a:t>
            </a:r>
            <a:r>
              <a:rPr lang="en-GB" sz="1200" b="0" i="1" kern="1200" dirty="0">
                <a:solidFill>
                  <a:schemeClr val="tx1"/>
                </a:solidFill>
                <a:effectLst/>
                <a:latin typeface="+mn-lt"/>
                <a:ea typeface="+mn-ea"/>
                <a:cs typeface="+mn-cs"/>
              </a:rPr>
              <a:t>Goodfellas</a:t>
            </a:r>
            <a:r>
              <a:rPr lang="en-GB" sz="1200" b="0" i="0" kern="1200" dirty="0">
                <a:solidFill>
                  <a:schemeClr val="tx1"/>
                </a:solidFill>
                <a:effectLst/>
                <a:latin typeface="+mn-lt"/>
                <a:ea typeface="+mn-ea"/>
                <a:cs typeface="+mn-cs"/>
              </a:rPr>
              <a:t>, and the countless other mob stories that have been both critically and commercially acclaimed over the years, it's not hard to see why a game like </a:t>
            </a:r>
            <a:r>
              <a:rPr lang="en-GB" sz="1200" b="0" i="1" kern="1200" dirty="0">
                <a:solidFill>
                  <a:schemeClr val="tx1"/>
                </a:solidFill>
                <a:effectLst/>
                <a:latin typeface="+mn-lt"/>
                <a:ea typeface="+mn-ea"/>
                <a:cs typeface="+mn-cs"/>
              </a:rPr>
              <a:t>Mafia Wars</a:t>
            </a:r>
            <a:r>
              <a:rPr lang="en-GB" sz="1200" b="0" i="0" kern="1200" dirty="0">
                <a:solidFill>
                  <a:schemeClr val="tx1"/>
                </a:solidFill>
                <a:effectLst/>
                <a:latin typeface="+mn-lt"/>
                <a:ea typeface="+mn-ea"/>
                <a:cs typeface="+mn-cs"/>
              </a:rPr>
              <a:t> works. Though this Facebook mob simulator — which lets you recruit friends and form your own criminal organization — can't be fairly compared to any of those classic pieces of pop culture, it's certainly an impressive game that you can sink way too much time into. Teaming up with your buddies in order to fight mobsters, perform "jobs," and pretend to be criminals is way more fun than it should be.</a:t>
            </a:r>
          </a:p>
          <a:p>
            <a:endParaRPr lang="en-GB" sz="1200" b="1"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5. World of Warcraft</a:t>
            </a:r>
          </a:p>
          <a:p>
            <a:r>
              <a:rPr lang="en-GB" sz="1200" b="0" i="0" kern="1200" dirty="0">
                <a:solidFill>
                  <a:schemeClr val="tx1"/>
                </a:solidFill>
                <a:effectLst/>
                <a:latin typeface="+mn-lt"/>
                <a:ea typeface="+mn-ea"/>
                <a:cs typeface="+mn-cs"/>
              </a:rPr>
              <a:t>Sure, when you think </a:t>
            </a:r>
            <a:r>
              <a:rPr lang="en-GB" sz="1200" b="0" i="1" kern="1200" dirty="0">
                <a:solidFill>
                  <a:schemeClr val="tx1"/>
                </a:solidFill>
                <a:effectLst/>
                <a:latin typeface="+mn-lt"/>
                <a:ea typeface="+mn-ea"/>
                <a:cs typeface="+mn-cs"/>
              </a:rPr>
              <a:t>World of Warcraft</a:t>
            </a:r>
            <a:r>
              <a:rPr lang="en-GB" sz="1200" b="0" i="0" kern="1200" dirty="0">
                <a:solidFill>
                  <a:schemeClr val="tx1"/>
                </a:solidFill>
                <a:effectLst/>
                <a:latin typeface="+mn-lt"/>
                <a:ea typeface="+mn-ea"/>
                <a:cs typeface="+mn-cs"/>
              </a:rPr>
              <a:t>, you might picture the nerdier set — those who may have sacrificed hygiene and sleep to reach one more experience level. But the truth is that </a:t>
            </a:r>
            <a:r>
              <a:rPr lang="en-GB" sz="1200" b="0" i="1" kern="1200" dirty="0">
                <a:solidFill>
                  <a:schemeClr val="tx1"/>
                </a:solidFill>
                <a:effectLst/>
                <a:latin typeface="+mn-lt"/>
                <a:ea typeface="+mn-ea"/>
                <a:cs typeface="+mn-cs"/>
              </a:rPr>
              <a:t>WoW</a:t>
            </a:r>
            <a:r>
              <a:rPr lang="en-GB" sz="1200" b="0" i="0" kern="1200" dirty="0">
                <a:solidFill>
                  <a:schemeClr val="tx1"/>
                </a:solidFill>
                <a:effectLst/>
                <a:latin typeface="+mn-lt"/>
                <a:ea typeface="+mn-ea"/>
                <a:cs typeface="+mn-cs"/>
              </a:rPr>
              <a:t> is populated with players of all sorts of backgrounds, from rural housewives to </a:t>
            </a:r>
            <a:r>
              <a:rPr lang="en-GB" sz="1200" b="0" i="0" u="none" strike="noStrike" kern="1200" dirty="0">
                <a:solidFill>
                  <a:schemeClr val="tx1"/>
                </a:solidFill>
                <a:effectLst/>
                <a:latin typeface="+mn-lt"/>
                <a:ea typeface="+mn-ea"/>
                <a:cs typeface="+mn-cs"/>
                <a:hlinkClick r:id="rId10"/>
              </a:rPr>
              <a:t>NFL punters</a:t>
            </a:r>
            <a:r>
              <a:rPr lang="en-GB" sz="1200" b="0" i="0" kern="1200" dirty="0">
                <a:solidFill>
                  <a:schemeClr val="tx1"/>
                </a:solidFill>
                <a:effectLst/>
                <a:latin typeface="+mn-lt"/>
                <a:ea typeface="+mn-ea"/>
                <a:cs typeface="+mn-cs"/>
              </a:rPr>
              <a:t>. The game currently boasts over 12 million subscribers, mostly because of its social capabilities. Instead of just fighting monsters or </a:t>
            </a:r>
            <a:r>
              <a:rPr lang="en-GB" sz="1200" b="0" i="0" kern="1200" dirty="0" err="1">
                <a:solidFill>
                  <a:schemeClr val="tx1"/>
                </a:solidFill>
                <a:effectLst/>
                <a:latin typeface="+mn-lt"/>
                <a:ea typeface="+mn-ea"/>
                <a:cs typeface="+mn-cs"/>
              </a:rPr>
              <a:t>leveling</a:t>
            </a:r>
            <a:r>
              <a:rPr lang="en-GB" sz="1200" b="0" i="0" kern="1200" dirty="0">
                <a:solidFill>
                  <a:schemeClr val="tx1"/>
                </a:solidFill>
                <a:effectLst/>
                <a:latin typeface="+mn-lt"/>
                <a:ea typeface="+mn-ea"/>
                <a:cs typeface="+mn-cs"/>
              </a:rPr>
              <a:t> up a character by yourself, you get to do it with thousands of other players and interact with them in many different ways ranging from personal e-mails to public online chats.</a:t>
            </a:r>
          </a:p>
          <a:p>
            <a:r>
              <a:rPr lang="en-GB" sz="1200" b="0" i="0" kern="1200" dirty="0">
                <a:solidFill>
                  <a:schemeClr val="tx1"/>
                </a:solidFill>
                <a:effectLst/>
                <a:latin typeface="+mn-lt"/>
                <a:ea typeface="+mn-ea"/>
                <a:cs typeface="+mn-cs"/>
              </a:rPr>
              <a:t>Most strikingly, </a:t>
            </a:r>
            <a:r>
              <a:rPr lang="en-GB" sz="1200" b="0" i="1" kern="1200" dirty="0">
                <a:solidFill>
                  <a:schemeClr val="tx1"/>
                </a:solidFill>
                <a:effectLst/>
                <a:latin typeface="+mn-lt"/>
                <a:ea typeface="+mn-ea"/>
                <a:cs typeface="+mn-cs"/>
              </a:rPr>
              <a:t>World of Warcraft</a:t>
            </a:r>
            <a:r>
              <a:rPr lang="en-GB" sz="1200" b="0" i="0" kern="1200" dirty="0">
                <a:solidFill>
                  <a:schemeClr val="tx1"/>
                </a:solidFill>
                <a:effectLst/>
                <a:latin typeface="+mn-lt"/>
                <a:ea typeface="+mn-ea"/>
                <a:cs typeface="+mn-cs"/>
              </a:rPr>
              <a:t> allows you to live a veritable second life. Girls can pretend to be boys; boys can pretend to be girls; human accountants can pretend to be elven mages. You can make friends and enemies, form relationships and even take on an entirely new persona. For better or worse, some people enjoy socializing on </a:t>
            </a:r>
            <a:r>
              <a:rPr lang="en-GB" sz="1200" b="0" i="1" kern="1200" dirty="0">
                <a:solidFill>
                  <a:schemeClr val="tx1"/>
                </a:solidFill>
                <a:effectLst/>
                <a:latin typeface="+mn-lt"/>
                <a:ea typeface="+mn-ea"/>
                <a:cs typeface="+mn-cs"/>
              </a:rPr>
              <a:t>WoW</a:t>
            </a:r>
            <a:r>
              <a:rPr lang="en-GB" sz="1200" b="0" i="0" kern="1200" dirty="0">
                <a:solidFill>
                  <a:schemeClr val="tx1"/>
                </a:solidFill>
                <a:effectLst/>
                <a:latin typeface="+mn-lt"/>
                <a:ea typeface="+mn-ea"/>
                <a:cs typeface="+mn-cs"/>
              </a:rPr>
              <a:t> more than real life, which may make it the most powerful social game out there. Oh, and </a:t>
            </a:r>
            <a:r>
              <a:rPr lang="en-GB" sz="1200" b="0" i="0" u="none" strike="noStrike" kern="1200" dirty="0">
                <a:solidFill>
                  <a:schemeClr val="tx1"/>
                </a:solidFill>
                <a:effectLst/>
                <a:latin typeface="+mn-lt"/>
                <a:ea typeface="+mn-ea"/>
                <a:cs typeface="+mn-cs"/>
                <a:hlinkClick r:id="rId11"/>
              </a:rPr>
              <a:t>Mila Kunis plays it</a:t>
            </a:r>
            <a:r>
              <a:rPr lang="en-GB" sz="1200" b="0" i="0" kern="1200" dirty="0">
                <a:solidFill>
                  <a:schemeClr val="tx1"/>
                </a:solidFill>
                <a:effectLst/>
                <a:latin typeface="+mn-lt"/>
                <a:ea typeface="+mn-ea"/>
                <a:cs typeface="+mn-cs"/>
              </a:rPr>
              <a:t>, which might be a good reason to start.</a:t>
            </a:r>
          </a:p>
          <a:p>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17</a:t>
            </a:fld>
            <a:endParaRPr lang="en-GB"/>
          </a:p>
        </p:txBody>
      </p:sp>
    </p:spTree>
    <p:extLst>
      <p:ext uri="{BB962C8B-B14F-4D97-AF65-F5344CB8AC3E}">
        <p14:creationId xmlns:p14="http://schemas.microsoft.com/office/powerpoint/2010/main" val="29207900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u="sng" strike="noStrike" kern="1200" baseline="0" dirty="0">
                <a:solidFill>
                  <a:schemeClr val="tx1"/>
                </a:solidFill>
                <a:latin typeface="+mn-lt"/>
                <a:ea typeface="+mn-ea"/>
                <a:cs typeface="+mn-cs"/>
              </a:rPr>
              <a:t>Mechanics and Game Genres</a:t>
            </a:r>
          </a:p>
          <a:p>
            <a:r>
              <a:rPr lang="en-GB" sz="1200" b="0" i="0" u="none" strike="noStrike" kern="1200" baseline="0" dirty="0">
                <a:solidFill>
                  <a:schemeClr val="tx1"/>
                </a:solidFill>
                <a:latin typeface="+mn-lt"/>
                <a:ea typeface="+mn-ea"/>
                <a:cs typeface="+mn-cs"/>
              </a:rPr>
              <a:t>The game industry categorizes games into genres based on the type of gameplay the</a:t>
            </a:r>
          </a:p>
          <a:p>
            <a:r>
              <a:rPr lang="en-GB" sz="1200" b="0" i="0" u="none" strike="noStrike" kern="1200" baseline="0" dirty="0">
                <a:solidFill>
                  <a:schemeClr val="tx1"/>
                </a:solidFill>
                <a:latin typeface="+mn-lt"/>
                <a:ea typeface="+mn-ea"/>
                <a:cs typeface="+mn-cs"/>
              </a:rPr>
              <a:t>game offers. Some games derive their gameplay mostly from their economy, others</a:t>
            </a:r>
          </a:p>
          <a:p>
            <a:r>
              <a:rPr lang="en-GB" sz="1200" b="0" i="0" u="none" strike="noStrike" kern="1200" baseline="0" dirty="0">
                <a:solidFill>
                  <a:schemeClr val="tx1"/>
                </a:solidFill>
                <a:latin typeface="+mn-lt"/>
                <a:ea typeface="+mn-ea"/>
                <a:cs typeface="+mn-cs"/>
              </a:rPr>
              <a:t>from physics, level progression, tactical </a:t>
            </a:r>
            <a:r>
              <a:rPr lang="en-GB" sz="1200" b="0" i="0" u="none" strike="noStrike" kern="1200" baseline="0" dirty="0" err="1">
                <a:solidFill>
                  <a:schemeClr val="tx1"/>
                </a:solidFill>
                <a:latin typeface="+mn-lt"/>
                <a:ea typeface="+mn-ea"/>
                <a:cs typeface="+mn-cs"/>
              </a:rPr>
              <a:t>maneuvering</a:t>
            </a:r>
            <a:r>
              <a:rPr lang="en-GB" sz="1200" b="0" i="0" u="none" strike="noStrike" kern="1200" baseline="0" dirty="0">
                <a:solidFill>
                  <a:schemeClr val="tx1"/>
                </a:solidFill>
                <a:latin typeface="+mn-lt"/>
                <a:ea typeface="+mn-ea"/>
                <a:cs typeface="+mn-cs"/>
              </a:rPr>
              <a:t>, or social dynamics. Because</a:t>
            </a:r>
          </a:p>
          <a:p>
            <a:r>
              <a:rPr lang="en-GB" sz="1200" b="0" i="0" u="none" strike="noStrike" kern="1200" baseline="0" dirty="0">
                <a:solidFill>
                  <a:schemeClr val="tx1"/>
                </a:solidFill>
                <a:latin typeface="+mn-lt"/>
                <a:ea typeface="+mn-ea"/>
                <a:cs typeface="+mn-cs"/>
              </a:rPr>
              <a:t>the gameplay is generated by the mechanics, it follows that the genre of a game</a:t>
            </a:r>
          </a:p>
          <a:p>
            <a:r>
              <a:rPr lang="en-GB" sz="1200" b="0" i="0" u="none" strike="noStrike" kern="1200" baseline="0" dirty="0">
                <a:solidFill>
                  <a:schemeClr val="tx1"/>
                </a:solidFill>
                <a:latin typeface="+mn-lt"/>
                <a:ea typeface="+mn-ea"/>
                <a:cs typeface="+mn-cs"/>
              </a:rPr>
              <a:t>has a significant effect on the kinds of rules it implements. Table 1.1 shows a typical</a:t>
            </a:r>
          </a:p>
          <a:p>
            <a:r>
              <a:rPr lang="en-GB" sz="1200" b="0" i="0" u="none" strike="noStrike" kern="1200" baseline="0" dirty="0">
                <a:solidFill>
                  <a:schemeClr val="tx1"/>
                </a:solidFill>
                <a:latin typeface="+mn-lt"/>
                <a:ea typeface="+mn-ea"/>
                <a:cs typeface="+mn-cs"/>
              </a:rPr>
              <a:t>game classification scheme and how these genres and their associated gameplay</a:t>
            </a:r>
          </a:p>
          <a:p>
            <a:r>
              <a:rPr lang="en-GB" sz="1200" b="0" i="0" u="none" strike="noStrike" kern="1200" baseline="0" dirty="0">
                <a:solidFill>
                  <a:schemeClr val="tx1"/>
                </a:solidFill>
                <a:latin typeface="+mn-lt"/>
                <a:ea typeface="+mn-ea"/>
                <a:cs typeface="+mn-cs"/>
              </a:rPr>
              <a:t>relate to different types of mechanics. The game genres in the table are taken from</a:t>
            </a:r>
          </a:p>
          <a:p>
            <a:r>
              <a:rPr lang="en-GB" sz="1200" b="0" i="1" u="none" strike="noStrike" kern="1200" baseline="0" dirty="0">
                <a:solidFill>
                  <a:schemeClr val="tx1"/>
                </a:solidFill>
                <a:latin typeface="+mn-lt"/>
                <a:ea typeface="+mn-ea"/>
                <a:cs typeface="+mn-cs"/>
              </a:rPr>
              <a:t>Fundamentals of Game Design, Second Edition </a:t>
            </a:r>
            <a:r>
              <a:rPr lang="en-GB" sz="1200" b="0" i="0" u="none" strike="noStrike" kern="1200" baseline="0" dirty="0">
                <a:solidFill>
                  <a:schemeClr val="tx1"/>
                </a:solidFill>
                <a:latin typeface="+mn-lt"/>
                <a:ea typeface="+mn-ea"/>
                <a:cs typeface="+mn-cs"/>
              </a:rPr>
              <a:t>and correlate to the five different types</a:t>
            </a:r>
          </a:p>
          <a:p>
            <a:r>
              <a:rPr lang="en-GB" sz="1200" b="0" i="0" u="none" strike="noStrike" kern="1200" baseline="0" dirty="0">
                <a:solidFill>
                  <a:schemeClr val="tx1"/>
                </a:solidFill>
                <a:latin typeface="+mn-lt"/>
                <a:ea typeface="+mn-ea"/>
                <a:cs typeface="+mn-cs"/>
              </a:rPr>
              <a:t>of game rules or structures. The thickness of the outlines indicates relative importance</a:t>
            </a:r>
          </a:p>
          <a:p>
            <a:r>
              <a:rPr lang="en-GB" sz="1200" b="0" i="0" u="none" strike="noStrike" kern="1200" baseline="0" dirty="0">
                <a:solidFill>
                  <a:schemeClr val="tx1"/>
                </a:solidFill>
                <a:latin typeface="+mn-lt"/>
                <a:ea typeface="+mn-ea"/>
                <a:cs typeface="+mn-cs"/>
              </a:rPr>
              <a:t>of those types of rules for most games in that genre.</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18</a:t>
            </a:fld>
            <a:endParaRPr lang="en-GB"/>
          </a:p>
        </p:txBody>
      </p:sp>
    </p:spTree>
    <p:extLst>
      <p:ext uri="{BB962C8B-B14F-4D97-AF65-F5344CB8AC3E}">
        <p14:creationId xmlns:p14="http://schemas.microsoft.com/office/powerpoint/2010/main" val="20709955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A game's core mechanic contains the experiential building blocks of player interactivity. It represents the essential mom-</a:t>
            </a:r>
            <a:r>
              <a:rPr lang="en-GB" sz="1200" b="0" i="0" u="none" strike="noStrike" kern="1200" baseline="0" dirty="0" err="1">
                <a:solidFill>
                  <a:schemeClr val="tx1"/>
                </a:solidFill>
                <a:latin typeface="+mn-lt"/>
                <a:ea typeface="+mn-ea"/>
                <a:cs typeface="+mn-cs"/>
              </a:rPr>
              <a:t>ent</a:t>
            </a:r>
            <a:r>
              <a:rPr lang="en-GB" sz="1200" b="0" i="0" u="none" strike="noStrike" kern="1200" baseline="0" dirty="0">
                <a:solidFill>
                  <a:schemeClr val="tx1"/>
                </a:solidFill>
                <a:latin typeface="+mn-lt"/>
                <a:ea typeface="+mn-ea"/>
                <a:cs typeface="+mn-cs"/>
              </a:rPr>
              <a:t>-to-moment activity of players, something that is repeated over and over throughout a game.  During a game, core mechanics create patterns of behaviour, which manifest as experience for players. The core mechanic is the essential nugget of game activity, the mechanism through which players make meaningful choices and arrive at a meaningful play experience.</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19</a:t>
            </a:fld>
            <a:endParaRPr lang="en-GB"/>
          </a:p>
        </p:txBody>
      </p:sp>
    </p:spTree>
    <p:extLst>
      <p:ext uri="{BB962C8B-B14F-4D97-AF65-F5344CB8AC3E}">
        <p14:creationId xmlns:p14="http://schemas.microsoft.com/office/powerpoint/2010/main" val="7969080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A game's core mechanic contains the experiential building blocks of player interactivity. It represents the essential mom-</a:t>
            </a:r>
            <a:r>
              <a:rPr lang="en-GB" sz="1200" b="0" i="0" u="none" strike="noStrike" kern="1200" baseline="0" dirty="0" err="1">
                <a:solidFill>
                  <a:schemeClr val="tx1"/>
                </a:solidFill>
                <a:latin typeface="+mn-lt"/>
                <a:ea typeface="+mn-ea"/>
                <a:cs typeface="+mn-cs"/>
              </a:rPr>
              <a:t>ent</a:t>
            </a:r>
            <a:r>
              <a:rPr lang="en-GB" sz="1200" b="0" i="0" u="none" strike="noStrike" kern="1200" baseline="0" dirty="0">
                <a:solidFill>
                  <a:schemeClr val="tx1"/>
                </a:solidFill>
                <a:latin typeface="+mn-lt"/>
                <a:ea typeface="+mn-ea"/>
                <a:cs typeface="+mn-cs"/>
              </a:rPr>
              <a:t>-to-moment activity of players, something that is repeated over and over throughout a game.  During a game, core mechanics create patterns of behaviour, which manifest as experience for players. The core mechanic is the essential nugget of game activity, the mechanism through which players make meaningful choices and arrive at a meaningful play experience.</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20</a:t>
            </a:fld>
            <a:endParaRPr lang="en-GB"/>
          </a:p>
        </p:txBody>
      </p:sp>
    </p:spTree>
    <p:extLst>
      <p:ext uri="{BB962C8B-B14F-4D97-AF65-F5344CB8AC3E}">
        <p14:creationId xmlns:p14="http://schemas.microsoft.com/office/powerpoint/2010/main" val="16646695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Platform games like </a:t>
            </a:r>
            <a:r>
              <a:rPr lang="en-GB" sz="1200" b="1" i="1" kern="1200" dirty="0">
                <a:solidFill>
                  <a:schemeClr val="tx1"/>
                </a:solidFill>
                <a:effectLst/>
                <a:latin typeface="+mn-lt"/>
                <a:ea typeface="+mn-ea"/>
                <a:cs typeface="+mn-cs"/>
              </a:rPr>
              <a:t>Ratchet &amp; Clank</a:t>
            </a:r>
            <a:r>
              <a:rPr lang="en-GB" sz="1200" b="0" i="0" kern="1200" dirty="0">
                <a:solidFill>
                  <a:schemeClr val="tx1"/>
                </a:solidFill>
                <a:effectLst/>
                <a:latin typeface="+mn-lt"/>
                <a:ea typeface="+mn-ea"/>
                <a:cs typeface="+mn-cs"/>
              </a:rPr>
              <a:t> or adventure games like </a:t>
            </a:r>
            <a:r>
              <a:rPr lang="en-GB" sz="1200" b="1" i="1" kern="1200" dirty="0">
                <a:solidFill>
                  <a:schemeClr val="tx1"/>
                </a:solidFill>
                <a:effectLst/>
                <a:latin typeface="+mn-lt"/>
                <a:ea typeface="+mn-ea"/>
                <a:cs typeface="+mn-cs"/>
              </a:rPr>
              <a:t>Zelda</a:t>
            </a:r>
            <a:r>
              <a:rPr lang="en-GB" sz="1200" b="0" i="0" kern="1200" dirty="0">
                <a:solidFill>
                  <a:schemeClr val="tx1"/>
                </a:solidFill>
                <a:effectLst/>
                <a:latin typeface="+mn-lt"/>
                <a:ea typeface="+mn-ea"/>
                <a:cs typeface="+mn-cs"/>
              </a:rPr>
              <a:t> have entirely separate levels dedicated to new mechanics and these top-quality games take a lot of care to reveal these mechanics progressively, and they feature them even more by making all content on those levels support the new mechanics (for example this leaf-wielding flight and fan level in </a:t>
            </a:r>
            <a:r>
              <a:rPr lang="en-GB" sz="1200" b="1" i="1" kern="1200" dirty="0">
                <a:solidFill>
                  <a:schemeClr val="tx1"/>
                </a:solidFill>
                <a:effectLst/>
                <a:latin typeface="+mn-lt"/>
                <a:ea typeface="+mn-ea"/>
                <a:cs typeface="+mn-cs"/>
              </a:rPr>
              <a:t>Zelda: The Wind </a:t>
            </a:r>
            <a:r>
              <a:rPr lang="en-GB" sz="1200" b="1" i="1" kern="1200" dirty="0" err="1">
                <a:solidFill>
                  <a:schemeClr val="tx1"/>
                </a:solidFill>
                <a:effectLst/>
                <a:latin typeface="+mn-lt"/>
                <a:ea typeface="+mn-ea"/>
                <a:cs typeface="+mn-cs"/>
              </a:rPr>
              <a:t>Waker</a:t>
            </a:r>
            <a:r>
              <a:rPr lang="en-GB" sz="1200" b="0" i="0" kern="1200" dirty="0">
                <a:solidFill>
                  <a:schemeClr val="tx1"/>
                </a:solidFill>
                <a:effectLst/>
                <a:latin typeface="+mn-lt"/>
                <a:ea typeface="+mn-ea"/>
                <a:cs typeface="+mn-cs"/>
              </a:rPr>
              <a:t>).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Most great RTS games (</a:t>
            </a:r>
            <a:r>
              <a:rPr lang="en-GB" sz="1200" b="1" i="1" kern="1200" dirty="0">
                <a:solidFill>
                  <a:schemeClr val="tx1"/>
                </a:solidFill>
                <a:effectLst/>
                <a:latin typeface="+mn-lt"/>
                <a:ea typeface="+mn-ea"/>
                <a:cs typeface="+mn-cs"/>
              </a:rPr>
              <a:t>Command &amp; Conquer</a:t>
            </a:r>
            <a:r>
              <a:rPr lang="en-GB" sz="1200" b="0" i="0" kern="1200" dirty="0">
                <a:solidFill>
                  <a:schemeClr val="tx1"/>
                </a:solidFill>
                <a:effectLst/>
                <a:latin typeface="+mn-lt"/>
                <a:ea typeface="+mn-ea"/>
                <a:cs typeface="+mn-cs"/>
              </a:rPr>
              <a:t>, etc.) control the progression during the single player campaign by initially limiting the tech level drastically at the beginning so that you learn the basics before more buildings and units are revealed at later levels. Many great action games also reveal new attack moves, or abilities as the game progresses.</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22</a:t>
            </a:fld>
            <a:endParaRPr lang="en-GB"/>
          </a:p>
        </p:txBody>
      </p:sp>
    </p:spTree>
    <p:extLst>
      <p:ext uri="{BB962C8B-B14F-4D97-AF65-F5344CB8AC3E}">
        <p14:creationId xmlns:p14="http://schemas.microsoft.com/office/powerpoint/2010/main" val="5041977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https://www.slideshare.net/pierluca.lanzi/game-mechanics-55644725</a:t>
            </a:r>
          </a:p>
          <a:p>
            <a:endParaRPr lang="en-GB" dirty="0"/>
          </a:p>
          <a:p>
            <a:r>
              <a:rPr lang="en-GB" sz="1200" b="0" i="0" kern="1200" dirty="0">
                <a:solidFill>
                  <a:schemeClr val="tx1"/>
                </a:solidFill>
                <a:effectLst/>
                <a:latin typeface="+mn-lt"/>
                <a:ea typeface="+mn-ea"/>
                <a:cs typeface="+mn-cs"/>
              </a:rPr>
              <a:t>There are different types of variables that are used in different situations: strings, integers, and arrays. There are different types of variables that are used in different situations: strings, integers, and arrays. We’re going to talk about integers, which are whole numbers that can be positive, negative, or zero.</a:t>
            </a:r>
          </a:p>
          <a:p>
            <a:endParaRPr lang="en-GB" sz="1200" b="0" i="0" kern="1200" dirty="0">
              <a:solidFill>
                <a:schemeClr val="tx1"/>
              </a:solidFill>
              <a:effectLst/>
              <a:latin typeface="+mn-lt"/>
              <a:ea typeface="+mn-ea"/>
              <a:cs typeface="+mn-cs"/>
            </a:endParaRPr>
          </a:p>
          <a:p>
            <a:r>
              <a:rPr lang="en-GB" sz="1200" b="1" i="0" u="none" strike="noStrike" kern="1200" baseline="0" dirty="0">
                <a:solidFill>
                  <a:schemeClr val="tx1"/>
                </a:solidFill>
                <a:latin typeface="+mn-lt"/>
                <a:ea typeface="+mn-ea"/>
                <a:cs typeface="+mn-cs"/>
              </a:rPr>
              <a:t>Understanding the Mechanics of Physics</a:t>
            </a:r>
          </a:p>
          <a:p>
            <a:r>
              <a:rPr lang="en-GB" sz="1200" b="0" i="0" u="none" strike="noStrike" kern="1200" baseline="0" dirty="0">
                <a:solidFill>
                  <a:schemeClr val="tx1"/>
                </a:solidFill>
                <a:latin typeface="+mn-lt"/>
                <a:ea typeface="+mn-ea"/>
                <a:cs typeface="+mn-cs"/>
              </a:rPr>
              <a:t>Accurate physics computations, especially in real time, require a lot of high-speed</a:t>
            </a:r>
          </a:p>
          <a:p>
            <a:r>
              <a:rPr lang="en-GB" sz="1200" b="0" i="0" u="none" strike="noStrike" kern="1200" baseline="0" dirty="0">
                <a:solidFill>
                  <a:schemeClr val="tx1"/>
                </a:solidFill>
                <a:latin typeface="+mn-lt"/>
                <a:ea typeface="+mn-ea"/>
                <a:cs typeface="+mn-cs"/>
              </a:rPr>
              <a:t>mathematical operations. This tends to mean that physics-based games must be</a:t>
            </a:r>
          </a:p>
          <a:p>
            <a:r>
              <a:rPr lang="en-GB" sz="1200" b="0" i="0" u="none" strike="noStrike" kern="1200" baseline="0" dirty="0">
                <a:solidFill>
                  <a:schemeClr val="tx1"/>
                </a:solidFill>
                <a:latin typeface="+mn-lt"/>
                <a:ea typeface="+mn-ea"/>
                <a:cs typeface="+mn-cs"/>
              </a:rPr>
              <a:t>implemented on a computer. Creating a board game for </a:t>
            </a:r>
            <a:r>
              <a:rPr lang="en-GB" sz="1200" b="0" i="1" u="none" strike="noStrike" kern="1200" baseline="0" dirty="0">
                <a:solidFill>
                  <a:schemeClr val="tx1"/>
                </a:solidFill>
                <a:latin typeface="+mn-lt"/>
                <a:ea typeface="+mn-ea"/>
                <a:cs typeface="+mn-cs"/>
              </a:rPr>
              <a:t>Super Mario Bros., </a:t>
            </a:r>
            <a:r>
              <a:rPr lang="en-GB" sz="1200" b="0" i="0" u="none" strike="noStrike" kern="1200" baseline="0" dirty="0">
                <a:solidFill>
                  <a:schemeClr val="tx1"/>
                </a:solidFill>
                <a:latin typeface="+mn-lt"/>
                <a:ea typeface="+mn-ea"/>
                <a:cs typeface="+mn-cs"/>
              </a:rPr>
              <a:t>in which</a:t>
            </a:r>
          </a:p>
          <a:p>
            <a:r>
              <a:rPr lang="en-GB" sz="1200" b="0" i="0" u="none" strike="noStrike" kern="1200" baseline="0" dirty="0">
                <a:solidFill>
                  <a:schemeClr val="tx1"/>
                </a:solidFill>
                <a:latin typeface="+mn-lt"/>
                <a:ea typeface="+mn-ea"/>
                <a:cs typeface="+mn-cs"/>
              </a:rPr>
              <a:t>the gameplay requires moving and jumping from platform to platform, would be</a:t>
            </a:r>
          </a:p>
          <a:p>
            <a:r>
              <a:rPr lang="en-GB" sz="1200" b="0" i="0" u="none" strike="noStrike" kern="1200" baseline="0" dirty="0">
                <a:solidFill>
                  <a:schemeClr val="tx1"/>
                </a:solidFill>
                <a:latin typeface="+mn-lt"/>
                <a:ea typeface="+mn-ea"/>
                <a:cs typeface="+mn-cs"/>
              </a:rPr>
              <a:t>difficult. In platform games, physical dexterity matters, just as it does in playing</a:t>
            </a:r>
          </a:p>
          <a:p>
            <a:r>
              <a:rPr lang="en-GB" sz="1200" b="0" i="0" u="none" strike="noStrike" kern="1200" baseline="0" dirty="0">
                <a:solidFill>
                  <a:schemeClr val="tx1"/>
                </a:solidFill>
                <a:latin typeface="+mn-lt"/>
                <a:ea typeface="+mn-ea"/>
                <a:cs typeface="+mn-cs"/>
              </a:rPr>
              <a:t>real-life football; those skills would be lost in a board game. </a:t>
            </a:r>
            <a:r>
              <a:rPr lang="en-GB" sz="1200" b="0" i="1" u="none" strike="noStrike" kern="1200" baseline="0" dirty="0">
                <a:solidFill>
                  <a:schemeClr val="tx1"/>
                </a:solidFill>
                <a:latin typeface="+mn-lt"/>
                <a:ea typeface="+mn-ea"/>
                <a:cs typeface="+mn-cs"/>
              </a:rPr>
              <a:t>Super Mario Bros</a:t>
            </a:r>
            <a:r>
              <a:rPr lang="en-GB" sz="1200" b="0" i="0" u="none" strike="noStrike" kern="1200" baseline="0" dirty="0">
                <a:solidFill>
                  <a:schemeClr val="tx1"/>
                </a:solidFill>
                <a:latin typeface="+mn-lt"/>
                <a:ea typeface="+mn-ea"/>
                <a:cs typeface="+mn-cs"/>
              </a:rPr>
              <a:t>. is probably</a:t>
            </a:r>
          </a:p>
          <a:p>
            <a:r>
              <a:rPr lang="en-GB" sz="1200" b="0" i="0" u="none" strike="noStrike" kern="1200" baseline="0" dirty="0">
                <a:solidFill>
                  <a:schemeClr val="tx1"/>
                </a:solidFill>
                <a:latin typeface="+mn-lt"/>
                <a:ea typeface="+mn-ea"/>
                <a:cs typeface="+mn-cs"/>
              </a:rPr>
              <a:t>better mediated as a physical course testing players’ real running and jumping</a:t>
            </a:r>
          </a:p>
          <a:p>
            <a:r>
              <a:rPr lang="en-GB" sz="1200" b="0" i="0" u="none" strike="noStrike" kern="1200" baseline="0" dirty="0">
                <a:solidFill>
                  <a:schemeClr val="tx1"/>
                </a:solidFill>
                <a:latin typeface="+mn-lt"/>
                <a:ea typeface="+mn-ea"/>
                <a:cs typeface="+mn-cs"/>
              </a:rPr>
              <a:t>abilities. The point is, a rule that states that you can jump twice as high after picking</a:t>
            </a:r>
          </a:p>
          <a:p>
            <a:r>
              <a:rPr lang="en-GB" sz="1200" b="0" i="0" u="none" strike="noStrike" kern="1200" baseline="0" dirty="0">
                <a:solidFill>
                  <a:schemeClr val="tx1"/>
                </a:solidFill>
                <a:latin typeface="+mn-lt"/>
                <a:ea typeface="+mn-ea"/>
                <a:cs typeface="+mn-cs"/>
              </a:rPr>
              <a:t>up a certain item can be easily translated between different media, but actually</a:t>
            </a:r>
          </a:p>
          <a:p>
            <a:r>
              <a:rPr lang="en-GB" sz="1200" b="0" i="0" u="none" strike="noStrike" kern="1200" baseline="0" dirty="0">
                <a:solidFill>
                  <a:schemeClr val="tx1"/>
                </a:solidFill>
                <a:latin typeface="+mn-lt"/>
                <a:ea typeface="+mn-ea"/>
                <a:cs typeface="+mn-cs"/>
              </a:rPr>
              <a:t>implementing that jump cannot. The continuous, physical mechanics of a game</a:t>
            </a:r>
          </a:p>
          <a:p>
            <a:r>
              <a:rPr lang="en-GB" sz="1200" b="0" i="0" u="none" strike="noStrike" kern="1200" baseline="0" dirty="0">
                <a:solidFill>
                  <a:schemeClr val="tx1"/>
                </a:solidFill>
                <a:latin typeface="+mn-lt"/>
                <a:ea typeface="+mn-ea"/>
                <a:cs typeface="+mn-cs"/>
              </a:rPr>
              <a:t>need computing power more than the discrete rules that govern a game’s economy.</a:t>
            </a:r>
          </a:p>
          <a:p>
            <a:r>
              <a:rPr lang="en-GB" sz="1200" b="0" i="0" u="none" strike="noStrike" kern="1200" baseline="0" dirty="0">
                <a:solidFill>
                  <a:schemeClr val="tx1"/>
                </a:solidFill>
                <a:latin typeface="+mn-lt"/>
                <a:ea typeface="+mn-ea"/>
                <a:cs typeface="+mn-cs"/>
              </a:rPr>
              <a:t>Interestingly, when you look back at the early history of platform games and other</a:t>
            </a:r>
          </a:p>
          <a:p>
            <a:r>
              <a:rPr lang="en-GB" sz="1200" b="0" i="0" u="none" strike="noStrike" kern="1200" baseline="0" dirty="0">
                <a:solidFill>
                  <a:schemeClr val="tx1"/>
                </a:solidFill>
                <a:latin typeface="+mn-lt"/>
                <a:ea typeface="+mn-ea"/>
                <a:cs typeface="+mn-cs"/>
              </a:rPr>
              <a:t>early arcade games, the physics calculations were more discrete than they are today.</a:t>
            </a:r>
          </a:p>
          <a:p>
            <a:r>
              <a:rPr lang="en-GB" sz="1200" b="0" i="0" u="none" strike="noStrike" kern="1200" baseline="0" dirty="0">
                <a:solidFill>
                  <a:schemeClr val="tx1"/>
                </a:solidFill>
                <a:latin typeface="+mn-lt"/>
                <a:ea typeface="+mn-ea"/>
                <a:cs typeface="+mn-cs"/>
              </a:rPr>
              <a:t>The moves in </a:t>
            </a:r>
            <a:r>
              <a:rPr lang="en-GB" sz="1200" b="0" i="1" u="none" strike="noStrike" kern="1200" baseline="0" dirty="0">
                <a:solidFill>
                  <a:schemeClr val="tx1"/>
                </a:solidFill>
                <a:latin typeface="+mn-lt"/>
                <a:ea typeface="+mn-ea"/>
                <a:cs typeface="+mn-cs"/>
              </a:rPr>
              <a:t>Donkey Kong </a:t>
            </a:r>
            <a:r>
              <a:rPr lang="en-GB" sz="1200" b="0" i="0" u="none" strike="noStrike" kern="1200" baseline="0" dirty="0">
                <a:solidFill>
                  <a:schemeClr val="tx1"/>
                </a:solidFill>
                <a:latin typeface="+mn-lt"/>
                <a:ea typeface="+mn-ea"/>
                <a:cs typeface="+mn-cs"/>
              </a:rPr>
              <a:t>were much less continuous than they were in </a:t>
            </a:r>
            <a:r>
              <a:rPr lang="en-GB" sz="1200" b="0" i="1" u="none" strike="noStrike" kern="1200" baseline="0" dirty="0">
                <a:solidFill>
                  <a:schemeClr val="tx1"/>
                </a:solidFill>
                <a:latin typeface="+mn-lt"/>
                <a:ea typeface="+mn-ea"/>
                <a:cs typeface="+mn-cs"/>
              </a:rPr>
              <a:t>Super Mario</a:t>
            </a:r>
          </a:p>
          <a:p>
            <a:r>
              <a:rPr lang="en-GB" sz="1200" b="0" i="1" u="none" strike="noStrike" kern="1200" baseline="0" dirty="0">
                <a:solidFill>
                  <a:schemeClr val="tx1"/>
                </a:solidFill>
                <a:latin typeface="+mn-lt"/>
                <a:ea typeface="+mn-ea"/>
                <a:cs typeface="+mn-cs"/>
              </a:rPr>
              <a:t>Bros. </a:t>
            </a:r>
            <a:r>
              <a:rPr lang="en-GB" sz="1200" b="0" i="0" u="none" strike="noStrike" kern="1200" baseline="0" dirty="0">
                <a:solidFill>
                  <a:schemeClr val="tx1"/>
                </a:solidFill>
                <a:latin typeface="+mn-lt"/>
                <a:ea typeface="+mn-ea"/>
                <a:cs typeface="+mn-cs"/>
              </a:rPr>
              <a:t>In </a:t>
            </a:r>
            <a:r>
              <a:rPr lang="en-GB" sz="1200" b="0" i="1" u="none" strike="noStrike" kern="1200" baseline="0" dirty="0">
                <a:solidFill>
                  <a:schemeClr val="tx1"/>
                </a:solidFill>
                <a:latin typeface="+mn-lt"/>
                <a:ea typeface="+mn-ea"/>
                <a:cs typeface="+mn-cs"/>
              </a:rPr>
              <a:t>Boulder Dash</a:t>
            </a:r>
            <a:r>
              <a:rPr lang="en-GB" sz="1200" b="0" i="0" u="none" strike="noStrike" kern="1200" baseline="0" dirty="0">
                <a:solidFill>
                  <a:schemeClr val="tx1"/>
                </a:solidFill>
                <a:latin typeface="+mn-lt"/>
                <a:ea typeface="+mn-ea"/>
                <a:cs typeface="+mn-cs"/>
              </a:rPr>
              <a:t>, gravity is simulated by moving boulders down at a constant</a:t>
            </a:r>
          </a:p>
          <a:p>
            <a:r>
              <a:rPr lang="en-GB" sz="1200" b="0" i="0" u="none" strike="noStrike" kern="1200" baseline="0" dirty="0">
                <a:solidFill>
                  <a:schemeClr val="tx1"/>
                </a:solidFill>
                <a:latin typeface="+mn-lt"/>
                <a:ea typeface="+mn-ea"/>
                <a:cs typeface="+mn-cs"/>
              </a:rPr>
              <a:t>speed of one tile every frame. It might play slowly, but it is possible to create a board</a:t>
            </a:r>
          </a:p>
          <a:p>
            <a:r>
              <a:rPr lang="en-GB" sz="1200" b="0" i="0" u="none" strike="noStrike" kern="1200" baseline="0" dirty="0">
                <a:solidFill>
                  <a:schemeClr val="tx1"/>
                </a:solidFill>
                <a:latin typeface="+mn-lt"/>
                <a:ea typeface="+mn-ea"/>
                <a:cs typeface="+mn-cs"/>
              </a:rPr>
              <a:t>game for </a:t>
            </a:r>
            <a:r>
              <a:rPr lang="en-GB" sz="1200" b="0" i="1" u="none" strike="noStrike" kern="1200" baseline="0" dirty="0">
                <a:solidFill>
                  <a:schemeClr val="tx1"/>
                </a:solidFill>
                <a:latin typeface="+mn-lt"/>
                <a:ea typeface="+mn-ea"/>
                <a:cs typeface="+mn-cs"/>
              </a:rPr>
              <a:t>Boulder Dash</a:t>
            </a:r>
            <a:r>
              <a:rPr lang="en-GB" sz="1200" b="0" i="0" u="none" strike="noStrike" kern="1200" baseline="0" dirty="0">
                <a:solidFill>
                  <a:schemeClr val="tx1"/>
                </a:solidFill>
                <a:latin typeface="+mn-lt"/>
                <a:ea typeface="+mn-ea"/>
                <a:cs typeface="+mn-cs"/>
              </a:rPr>
              <a:t>. In those days, the rules that created the game’s physical</a:t>
            </a:r>
          </a:p>
          <a:p>
            <a:r>
              <a:rPr lang="en-GB" sz="1200" b="0" i="0" u="none" strike="noStrike" kern="1200" baseline="0" dirty="0">
                <a:solidFill>
                  <a:schemeClr val="tx1"/>
                </a:solidFill>
                <a:latin typeface="+mn-lt"/>
                <a:ea typeface="+mn-ea"/>
                <a:cs typeface="+mn-cs"/>
              </a:rPr>
              <a:t>mechanics were not that different from other types of game rules. The early game</a:t>
            </a:r>
          </a:p>
          <a:p>
            <a:r>
              <a:rPr lang="en-GB" sz="1200" b="0" i="0" u="none" strike="noStrike" kern="1200" baseline="0" dirty="0">
                <a:solidFill>
                  <a:schemeClr val="tx1"/>
                </a:solidFill>
                <a:latin typeface="+mn-lt"/>
                <a:ea typeface="+mn-ea"/>
                <a:cs typeface="+mn-cs"/>
              </a:rPr>
              <a:t>computers did not have any floating-point arithmetic instructions, so the game</a:t>
            </a:r>
          </a:p>
          <a:p>
            <a:r>
              <a:rPr lang="en-GB" sz="1200" b="0" i="0" u="none" strike="noStrike" kern="1200" baseline="0" dirty="0">
                <a:solidFill>
                  <a:schemeClr val="tx1"/>
                </a:solidFill>
                <a:latin typeface="+mn-lt"/>
                <a:ea typeface="+mn-ea"/>
                <a:cs typeface="+mn-cs"/>
              </a:rPr>
              <a:t>physics had to be simple. But times have changed. Today the physics in a platform</a:t>
            </a:r>
          </a:p>
          <a:p>
            <a:r>
              <a:rPr lang="en-GB" sz="1200" b="0" i="0" u="none" strike="noStrike" kern="1200" baseline="0" dirty="0">
                <a:solidFill>
                  <a:schemeClr val="tx1"/>
                </a:solidFill>
                <a:latin typeface="+mn-lt"/>
                <a:ea typeface="+mn-ea"/>
                <a:cs typeface="+mn-cs"/>
              </a:rPr>
              <a:t>game have grown so accurate and detailed that they have become impossible, or at</a:t>
            </a:r>
          </a:p>
          <a:p>
            <a:r>
              <a:rPr lang="en-GB" sz="1200" b="0" i="0" u="none" strike="noStrike" kern="1200" baseline="0" dirty="0">
                <a:solidFill>
                  <a:schemeClr val="tx1"/>
                </a:solidFill>
                <a:latin typeface="+mn-lt"/>
                <a:ea typeface="+mn-ea"/>
                <a:cs typeface="+mn-cs"/>
              </a:rPr>
              <a:t>least inconvenient, to represent with a board game.</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24</a:t>
            </a:fld>
            <a:endParaRPr lang="en-GB"/>
          </a:p>
        </p:txBody>
      </p:sp>
    </p:spTree>
    <p:extLst>
      <p:ext uri="{BB962C8B-B14F-4D97-AF65-F5344CB8AC3E}">
        <p14:creationId xmlns:p14="http://schemas.microsoft.com/office/powerpoint/2010/main" val="20675834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u="sng" strike="noStrike" kern="1200" baseline="0" dirty="0">
                <a:solidFill>
                  <a:schemeClr val="tx1"/>
                </a:solidFill>
                <a:latin typeface="+mn-lt"/>
                <a:ea typeface="+mn-ea"/>
                <a:cs typeface="+mn-cs"/>
              </a:rPr>
              <a:t>Mixing Physical Mechanics with Strategic Gameplay</a:t>
            </a:r>
          </a:p>
          <a:p>
            <a:r>
              <a:rPr lang="en-GB" sz="1200" b="0" i="0" u="none" strike="noStrike" kern="1200" baseline="0" dirty="0">
                <a:solidFill>
                  <a:schemeClr val="tx1"/>
                </a:solidFill>
                <a:latin typeface="+mn-lt"/>
                <a:ea typeface="+mn-ea"/>
                <a:cs typeface="+mn-cs"/>
              </a:rPr>
              <a:t>With discrete rules, it is possible to look ahead, to plan moves, and to create and</a:t>
            </a:r>
          </a:p>
          <a:p>
            <a:r>
              <a:rPr lang="en-GB" sz="1200" b="0" i="0" u="none" strike="noStrike" kern="1200" baseline="0" dirty="0">
                <a:solidFill>
                  <a:schemeClr val="tx1"/>
                </a:solidFill>
                <a:latin typeface="+mn-lt"/>
                <a:ea typeface="+mn-ea"/>
                <a:cs typeface="+mn-cs"/>
              </a:rPr>
              <a:t>execute complex strategies. Although this isn’t always easy, it is possible, and many</a:t>
            </a:r>
          </a:p>
          <a:p>
            <a:r>
              <a:rPr lang="en-GB" sz="1200" b="0" i="0" u="none" strike="noStrike" kern="1200" baseline="0" dirty="0">
                <a:solidFill>
                  <a:schemeClr val="tx1"/>
                </a:solidFill>
                <a:latin typeface="+mn-lt"/>
                <a:ea typeface="+mn-ea"/>
                <a:cs typeface="+mn-cs"/>
              </a:rPr>
              <a:t>players enjoy doing it. Players interact with discrete mechanics on a mental, strategic</a:t>
            </a:r>
          </a:p>
          <a:p>
            <a:r>
              <a:rPr lang="en-GB" sz="1200" b="0" i="0" u="none" strike="noStrike" kern="1200" baseline="0" dirty="0">
                <a:solidFill>
                  <a:schemeClr val="tx1"/>
                </a:solidFill>
                <a:latin typeface="+mn-lt"/>
                <a:ea typeface="+mn-ea"/>
                <a:cs typeface="+mn-cs"/>
              </a:rPr>
              <a:t>level. Once players grasp the physics of a game, they can intuitively predict</a:t>
            </a:r>
          </a:p>
          <a:p>
            <a:r>
              <a:rPr lang="en-GB" sz="1200" b="0" i="0" u="none" strike="noStrike" kern="1200" baseline="0" dirty="0">
                <a:solidFill>
                  <a:schemeClr val="tx1"/>
                </a:solidFill>
                <a:latin typeface="+mn-lt"/>
                <a:ea typeface="+mn-ea"/>
                <a:cs typeface="+mn-cs"/>
              </a:rPr>
              <a:t>movements and results, but with less certainty. Skill and dexterity become a more</a:t>
            </a:r>
          </a:p>
          <a:p>
            <a:r>
              <a:rPr lang="en-GB" sz="1200" b="0" i="0" u="none" strike="noStrike" kern="1200" baseline="0" dirty="0">
                <a:solidFill>
                  <a:schemeClr val="tx1"/>
                </a:solidFill>
                <a:latin typeface="+mn-lt"/>
                <a:ea typeface="+mn-ea"/>
                <a:cs typeface="+mn-cs"/>
              </a:rPr>
              <a:t>important aspect of the interaction. This difference is crucial for gameplay and can</a:t>
            </a:r>
          </a:p>
          <a:p>
            <a:r>
              <a:rPr lang="en-GB" sz="1200" b="0" i="0" u="none" strike="noStrike" kern="1200" baseline="0" dirty="0">
                <a:solidFill>
                  <a:schemeClr val="tx1"/>
                </a:solidFill>
                <a:latin typeface="+mn-lt"/>
                <a:ea typeface="+mn-ea"/>
                <a:cs typeface="+mn-cs"/>
              </a:rPr>
              <a:t>be seen in a comparison between </a:t>
            </a:r>
            <a:r>
              <a:rPr lang="en-GB" sz="1200" b="0" i="1" u="none" strike="noStrike" kern="1200" baseline="0" dirty="0">
                <a:solidFill>
                  <a:schemeClr val="tx1"/>
                </a:solidFill>
                <a:latin typeface="+mn-lt"/>
                <a:ea typeface="+mn-ea"/>
                <a:cs typeface="+mn-cs"/>
              </a:rPr>
              <a:t>Angry Birds </a:t>
            </a:r>
            <a:r>
              <a:rPr lang="en-GB" sz="1200" b="0" i="0" u="none" strike="noStrike" kern="1200" baseline="0" dirty="0">
                <a:solidFill>
                  <a:schemeClr val="tx1"/>
                </a:solidFill>
                <a:latin typeface="+mn-lt"/>
                <a:ea typeface="+mn-ea"/>
                <a:cs typeface="+mn-cs"/>
              </a:rPr>
              <a:t>and </a:t>
            </a:r>
            <a:r>
              <a:rPr lang="en-GB" sz="1200" b="0" i="1" u="none" strike="noStrike" kern="1200" baseline="0" dirty="0">
                <a:solidFill>
                  <a:schemeClr val="tx1"/>
                </a:solidFill>
                <a:latin typeface="+mn-lt"/>
                <a:ea typeface="+mn-ea"/>
                <a:cs typeface="+mn-cs"/>
              </a:rPr>
              <a:t>World of Goo</a:t>
            </a:r>
            <a:r>
              <a:rPr lang="en-GB" sz="1200" b="0" i="0" u="none" strike="noStrike" kern="1200" baseline="0" dirty="0">
                <a:solidFill>
                  <a:schemeClr val="tx1"/>
                </a:solidFill>
                <a:latin typeface="+mn-lt"/>
                <a:ea typeface="+mn-ea"/>
                <a:cs typeface="+mn-cs"/>
              </a:rPr>
              <a:t>, two games that mix</a:t>
            </a:r>
          </a:p>
          <a:p>
            <a:r>
              <a:rPr lang="en-GB" sz="1200" b="0" i="0" u="none" strike="noStrike" kern="1200" baseline="0" dirty="0">
                <a:solidFill>
                  <a:schemeClr val="tx1"/>
                </a:solidFill>
                <a:latin typeface="+mn-lt"/>
                <a:ea typeface="+mn-ea"/>
                <a:cs typeface="+mn-cs"/>
              </a:rPr>
              <a:t>physical mechanics with strategic gameplay.</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In </a:t>
            </a:r>
            <a:r>
              <a:rPr lang="en-GB" sz="1200" b="0" i="1" u="none" strike="noStrike" kern="1200" baseline="0" dirty="0">
                <a:solidFill>
                  <a:schemeClr val="tx1"/>
                </a:solidFill>
                <a:latin typeface="+mn-lt"/>
                <a:ea typeface="+mn-ea"/>
                <a:cs typeface="+mn-cs"/>
              </a:rPr>
              <a:t>Angry Birds</a:t>
            </a:r>
            <a:r>
              <a:rPr lang="en-GB" sz="1200" b="0" i="0" u="none" strike="noStrike" kern="1200" baseline="0" dirty="0">
                <a:solidFill>
                  <a:schemeClr val="tx1"/>
                </a:solidFill>
                <a:latin typeface="+mn-lt"/>
                <a:ea typeface="+mn-ea"/>
                <a:cs typeface="+mn-cs"/>
              </a:rPr>
              <a:t>, players shoot birds from a catapult at defensive structures protecting</a:t>
            </a:r>
          </a:p>
          <a:p>
            <a:r>
              <a:rPr lang="en-GB" sz="1200" b="0" i="0" u="none" strike="noStrike" kern="1200" baseline="0" dirty="0">
                <a:solidFill>
                  <a:schemeClr val="tx1"/>
                </a:solidFill>
                <a:latin typeface="+mn-lt"/>
                <a:ea typeface="+mn-ea"/>
                <a:cs typeface="+mn-cs"/>
              </a:rPr>
              <a:t>pigs (Figure 1.2). The catapult is operated with a touch device, and because the</a:t>
            </a:r>
          </a:p>
          <a:p>
            <a:r>
              <a:rPr lang="en-GB" sz="1200" b="0" i="0" u="none" strike="noStrike" kern="1200" baseline="0" dirty="0">
                <a:solidFill>
                  <a:schemeClr val="tx1"/>
                </a:solidFill>
                <a:latin typeface="+mn-lt"/>
                <a:ea typeface="+mn-ea"/>
                <a:cs typeface="+mn-cs"/>
              </a:rPr>
              <a:t>physical simulation is so precise, a small difference in launch speed or angle can have</a:t>
            </a:r>
          </a:p>
          <a:p>
            <a:r>
              <a:rPr lang="en-GB" sz="1200" b="0" i="0" u="none" strike="noStrike" kern="1200" baseline="0" dirty="0">
                <a:solidFill>
                  <a:schemeClr val="tx1"/>
                </a:solidFill>
                <a:latin typeface="+mn-lt"/>
                <a:ea typeface="+mn-ea"/>
                <a:cs typeface="+mn-cs"/>
              </a:rPr>
              <a:t>a completely different effect on the structural damage the player causes. Catapulting</a:t>
            </a:r>
          </a:p>
          <a:p>
            <a:r>
              <a:rPr lang="en-GB" sz="1200" b="0" i="0" u="none" strike="noStrike" kern="1200" baseline="0" dirty="0">
                <a:solidFill>
                  <a:schemeClr val="tx1"/>
                </a:solidFill>
                <a:latin typeface="+mn-lt"/>
                <a:ea typeface="+mn-ea"/>
                <a:cs typeface="+mn-cs"/>
              </a:rPr>
              <a:t>the birds is mostly a matter of physical skill. The strategy in </a:t>
            </a:r>
            <a:r>
              <a:rPr lang="en-GB" sz="1200" b="0" i="1" u="none" strike="noStrike" kern="1200" baseline="0" dirty="0">
                <a:solidFill>
                  <a:schemeClr val="tx1"/>
                </a:solidFill>
                <a:latin typeface="+mn-lt"/>
                <a:ea typeface="+mn-ea"/>
                <a:cs typeface="+mn-cs"/>
              </a:rPr>
              <a:t>Angry Birds </a:t>
            </a:r>
            <a:r>
              <a:rPr lang="en-GB" sz="1200" b="0" i="0" u="none" strike="noStrike" kern="1200" baseline="0" dirty="0">
                <a:solidFill>
                  <a:schemeClr val="tx1"/>
                </a:solidFill>
                <a:latin typeface="+mn-lt"/>
                <a:ea typeface="+mn-ea"/>
                <a:cs typeface="+mn-cs"/>
              </a:rPr>
              <a:t>involves</a:t>
            </a:r>
          </a:p>
          <a:p>
            <a:r>
              <a:rPr lang="en-GB" sz="1200" b="0" i="0" u="none" strike="noStrike" kern="1200" baseline="0" dirty="0">
                <a:solidFill>
                  <a:schemeClr val="tx1"/>
                </a:solidFill>
                <a:latin typeface="+mn-lt"/>
                <a:ea typeface="+mn-ea"/>
                <a:cs typeface="+mn-cs"/>
              </a:rPr>
              <a:t>those aspects of the game that are governed by discrete rules. Players have to plan</a:t>
            </a:r>
          </a:p>
          <a:p>
            <a:r>
              <a:rPr lang="en-GB" sz="1200" b="0" i="0" u="none" strike="noStrike" kern="1200" baseline="0" dirty="0">
                <a:solidFill>
                  <a:schemeClr val="tx1"/>
                </a:solidFill>
                <a:latin typeface="+mn-lt"/>
                <a:ea typeface="+mn-ea"/>
                <a:cs typeface="+mn-cs"/>
              </a:rPr>
              <a:t>to attack the pigs’ </a:t>
            </a:r>
            <a:r>
              <a:rPr lang="en-GB" sz="1200" b="0" i="0" u="none" strike="noStrike" kern="1200" baseline="0" dirty="0" err="1">
                <a:solidFill>
                  <a:schemeClr val="tx1"/>
                </a:solidFill>
                <a:latin typeface="+mn-lt"/>
                <a:ea typeface="+mn-ea"/>
                <a:cs typeface="+mn-cs"/>
              </a:rPr>
              <a:t>defenses</a:t>
            </a:r>
            <a:r>
              <a:rPr lang="en-GB" sz="1200" b="0" i="0" u="none" strike="noStrike" kern="1200" baseline="0" dirty="0">
                <a:solidFill>
                  <a:schemeClr val="tx1"/>
                </a:solidFill>
                <a:latin typeface="+mn-lt"/>
                <a:ea typeface="+mn-ea"/>
                <a:cs typeface="+mn-cs"/>
              </a:rPr>
              <a:t> most effectively using the number and types of birds</a:t>
            </a:r>
          </a:p>
          <a:p>
            <a:r>
              <a:rPr lang="en-GB" sz="1200" b="0" i="0" u="none" strike="noStrike" kern="1200" baseline="0" dirty="0">
                <a:solidFill>
                  <a:schemeClr val="tx1"/>
                </a:solidFill>
                <a:latin typeface="+mn-lt"/>
                <a:ea typeface="+mn-ea"/>
                <a:cs typeface="+mn-cs"/>
              </a:rPr>
              <a:t>available in the level. This requires identifying weak spots and formulating a plan</a:t>
            </a:r>
          </a:p>
          <a:p>
            <a:r>
              <a:rPr lang="en-GB" sz="1200" b="0" i="0" u="none" strike="noStrike" kern="1200" baseline="0" dirty="0">
                <a:solidFill>
                  <a:schemeClr val="tx1"/>
                </a:solidFill>
                <a:latin typeface="+mn-lt"/>
                <a:ea typeface="+mn-ea"/>
                <a:cs typeface="+mn-cs"/>
              </a:rPr>
              <a:t>of attack, but the execution itself is based on hand-eye coordination, and the effects</a:t>
            </a:r>
          </a:p>
          <a:p>
            <a:r>
              <a:rPr lang="en-GB" sz="1200" b="0" i="0" u="none" strike="noStrike" kern="1200" baseline="0" dirty="0">
                <a:solidFill>
                  <a:schemeClr val="tx1"/>
                </a:solidFill>
                <a:latin typeface="+mn-lt"/>
                <a:ea typeface="+mn-ea"/>
                <a:cs typeface="+mn-cs"/>
              </a:rPr>
              <a:t>can never be foreseen in great detail.</a:t>
            </a:r>
          </a:p>
          <a:p>
            <a:endParaRPr lang="en-GB" sz="1200" b="0" i="0" u="none" strike="noStrike" kern="1200" baseline="0" dirty="0">
              <a:solidFill>
                <a:schemeClr val="tx1"/>
              </a:solidFill>
              <a:latin typeface="+mn-lt"/>
              <a:ea typeface="+mn-ea"/>
              <a:cs typeface="+mn-cs"/>
            </a:endParaRP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Compare the mix of strategy and skill in </a:t>
            </a:r>
            <a:r>
              <a:rPr lang="en-GB" sz="1200" b="0" i="1" u="none" strike="noStrike" kern="1200" baseline="0" dirty="0">
                <a:solidFill>
                  <a:schemeClr val="tx1"/>
                </a:solidFill>
                <a:latin typeface="+mn-lt"/>
                <a:ea typeface="+mn-ea"/>
                <a:cs typeface="+mn-cs"/>
              </a:rPr>
              <a:t>Angry Birds </a:t>
            </a:r>
            <a:r>
              <a:rPr lang="en-GB" sz="1200" b="0" i="0" u="none" strike="noStrike" kern="1200" baseline="0" dirty="0">
                <a:solidFill>
                  <a:schemeClr val="tx1"/>
                </a:solidFill>
                <a:latin typeface="+mn-lt"/>
                <a:ea typeface="+mn-ea"/>
                <a:cs typeface="+mn-cs"/>
              </a:rPr>
              <a:t>with a similar mix in </a:t>
            </a:r>
            <a:r>
              <a:rPr lang="en-GB" sz="1200" b="0" i="1" u="none" strike="noStrike" kern="1200" baseline="0" dirty="0">
                <a:solidFill>
                  <a:schemeClr val="tx1"/>
                </a:solidFill>
                <a:latin typeface="+mn-lt"/>
                <a:ea typeface="+mn-ea"/>
                <a:cs typeface="+mn-cs"/>
              </a:rPr>
              <a:t>World of</a:t>
            </a:r>
          </a:p>
          <a:p>
            <a:r>
              <a:rPr lang="en-GB" sz="1200" b="0" i="1" u="none" strike="noStrike" kern="1200" baseline="0" dirty="0">
                <a:solidFill>
                  <a:schemeClr val="tx1"/>
                </a:solidFill>
                <a:latin typeface="+mn-lt"/>
                <a:ea typeface="+mn-ea"/>
                <a:cs typeface="+mn-cs"/>
              </a:rPr>
              <a:t>Goo </a:t>
            </a:r>
            <a:r>
              <a:rPr lang="en-GB" sz="1200" b="0" i="0" u="none" strike="noStrike" kern="1200" baseline="0" dirty="0">
                <a:solidFill>
                  <a:schemeClr val="tx1"/>
                </a:solidFill>
                <a:latin typeface="+mn-lt"/>
                <a:ea typeface="+mn-ea"/>
                <a:cs typeface="+mn-cs"/>
              </a:rPr>
              <a:t>(Figure 1.3). In </a:t>
            </a:r>
            <a:r>
              <a:rPr lang="en-GB" sz="1200" b="0" i="1" u="none" strike="noStrike" kern="1200" baseline="0" dirty="0">
                <a:solidFill>
                  <a:schemeClr val="tx1"/>
                </a:solidFill>
                <a:latin typeface="+mn-lt"/>
                <a:ea typeface="+mn-ea"/>
                <a:cs typeface="+mn-cs"/>
              </a:rPr>
              <a:t>World of Goo, </a:t>
            </a:r>
            <a:r>
              <a:rPr lang="en-GB" sz="1200" b="0" i="0" u="none" strike="noStrike" kern="1200" baseline="0" dirty="0">
                <a:solidFill>
                  <a:schemeClr val="tx1"/>
                </a:solidFill>
                <a:latin typeface="+mn-lt"/>
                <a:ea typeface="+mn-ea"/>
                <a:cs typeface="+mn-cs"/>
              </a:rPr>
              <a:t>players build constructions from a limited supply</a:t>
            </a:r>
          </a:p>
          <a:p>
            <a:r>
              <a:rPr lang="en-GB" sz="1200" b="0" i="0" u="none" strike="noStrike" kern="1200" baseline="0" dirty="0">
                <a:solidFill>
                  <a:schemeClr val="tx1"/>
                </a:solidFill>
                <a:latin typeface="+mn-lt"/>
                <a:ea typeface="+mn-ea"/>
                <a:cs typeface="+mn-cs"/>
              </a:rPr>
              <a:t>of goo balls. The game includes a detailed physical simulation that controls the</a:t>
            </a:r>
          </a:p>
          <a:p>
            <a:r>
              <a:rPr lang="en-GB" sz="1200" b="0" i="0" u="none" strike="noStrike" kern="1200" baseline="0" dirty="0">
                <a:solidFill>
                  <a:schemeClr val="tx1"/>
                </a:solidFill>
                <a:latin typeface="+mn-lt"/>
                <a:ea typeface="+mn-ea"/>
                <a:cs typeface="+mn-cs"/>
              </a:rPr>
              <a:t>player-built constructions. Physical phenomena such as gravity, momentum, and</a:t>
            </a:r>
          </a:p>
          <a:p>
            <a:r>
              <a:rPr lang="en-GB" sz="1200" b="0" i="0" u="none" strike="noStrike" kern="1200" baseline="0" dirty="0" err="1">
                <a:solidFill>
                  <a:schemeClr val="tx1"/>
                </a:solidFill>
                <a:latin typeface="+mn-lt"/>
                <a:ea typeface="+mn-ea"/>
                <a:cs typeface="+mn-cs"/>
              </a:rPr>
              <a:t>center</a:t>
            </a:r>
            <a:r>
              <a:rPr lang="en-GB" sz="1200" b="0" i="0" u="none" strike="noStrike" kern="1200" baseline="0" dirty="0">
                <a:solidFill>
                  <a:schemeClr val="tx1"/>
                </a:solidFill>
                <a:latin typeface="+mn-lt"/>
                <a:ea typeface="+mn-ea"/>
                <a:cs typeface="+mn-cs"/>
              </a:rPr>
              <a:t> of mass play an important role in the mechanics of the game. Indeed, players</a:t>
            </a:r>
          </a:p>
          <a:p>
            <a:r>
              <a:rPr lang="en-GB" sz="1200" b="0" i="0" u="none" strike="noStrike" kern="1200" baseline="0" dirty="0">
                <a:solidFill>
                  <a:schemeClr val="tx1"/>
                </a:solidFill>
                <a:latin typeface="+mn-lt"/>
                <a:ea typeface="+mn-ea"/>
                <a:cs typeface="+mn-cs"/>
              </a:rPr>
              <a:t>can form an intuitive understanding of these notions from playing </a:t>
            </a:r>
            <a:r>
              <a:rPr lang="en-GB" sz="1200" b="0" i="1" u="none" strike="noStrike" kern="1200" baseline="0" dirty="0">
                <a:solidFill>
                  <a:schemeClr val="tx1"/>
                </a:solidFill>
                <a:latin typeface="+mn-lt"/>
                <a:ea typeface="+mn-ea"/>
                <a:cs typeface="+mn-cs"/>
              </a:rPr>
              <a:t>World of Goo</a:t>
            </a:r>
            <a:r>
              <a:rPr lang="en-GB" sz="1200" b="0" i="0" u="none" strike="noStrike" kern="1200" baseline="0" dirty="0">
                <a:solidFill>
                  <a:schemeClr val="tx1"/>
                </a:solidFill>
                <a:latin typeface="+mn-lt"/>
                <a:ea typeface="+mn-ea"/>
                <a:cs typeface="+mn-cs"/>
              </a:rPr>
              <a:t>. But</a:t>
            </a:r>
          </a:p>
          <a:p>
            <a:r>
              <a:rPr lang="en-GB" sz="1200" b="0" i="0" u="none" strike="noStrike" kern="1200" baseline="0" dirty="0">
                <a:solidFill>
                  <a:schemeClr val="tx1"/>
                </a:solidFill>
                <a:latin typeface="+mn-lt"/>
                <a:ea typeface="+mn-ea"/>
                <a:cs typeface="+mn-cs"/>
              </a:rPr>
              <a:t>more importantly, players learn how to manage their most important (and discrete)</a:t>
            </a:r>
          </a:p>
          <a:p>
            <a:r>
              <a:rPr lang="en-GB" sz="1200" b="0" i="0" u="none" strike="noStrike" kern="1200" baseline="0" dirty="0">
                <a:solidFill>
                  <a:schemeClr val="tx1"/>
                </a:solidFill>
                <a:latin typeface="+mn-lt"/>
                <a:ea typeface="+mn-ea"/>
                <a:cs typeface="+mn-cs"/>
              </a:rPr>
              <a:t>resource, goo balls, and use them to build successful constructions. The difference</a:t>
            </a:r>
          </a:p>
          <a:p>
            <a:r>
              <a:rPr lang="en-GB" sz="1200" b="0" i="0" u="none" strike="noStrike" kern="1200" baseline="0" dirty="0">
                <a:solidFill>
                  <a:schemeClr val="tx1"/>
                </a:solidFill>
                <a:latin typeface="+mn-lt"/>
                <a:ea typeface="+mn-ea"/>
                <a:cs typeface="+mn-cs"/>
              </a:rPr>
              <a:t>between </a:t>
            </a:r>
            <a:r>
              <a:rPr lang="en-GB" sz="1200" b="0" i="1" u="none" strike="noStrike" kern="1200" baseline="0" dirty="0">
                <a:solidFill>
                  <a:schemeClr val="tx1"/>
                </a:solidFill>
                <a:latin typeface="+mn-lt"/>
                <a:ea typeface="+mn-ea"/>
                <a:cs typeface="+mn-cs"/>
              </a:rPr>
              <a:t>Angry Birds </a:t>
            </a:r>
            <a:r>
              <a:rPr lang="en-GB" sz="1200" b="0" i="0" u="none" strike="noStrike" kern="1200" baseline="0" dirty="0">
                <a:solidFill>
                  <a:schemeClr val="tx1"/>
                </a:solidFill>
                <a:latin typeface="+mn-lt"/>
                <a:ea typeface="+mn-ea"/>
                <a:cs typeface="+mn-cs"/>
              </a:rPr>
              <a:t>and </a:t>
            </a:r>
            <a:r>
              <a:rPr lang="en-GB" sz="1200" b="0" i="1" u="none" strike="noStrike" kern="1200" baseline="0" dirty="0">
                <a:solidFill>
                  <a:schemeClr val="tx1"/>
                </a:solidFill>
                <a:latin typeface="+mn-lt"/>
                <a:ea typeface="+mn-ea"/>
                <a:cs typeface="+mn-cs"/>
              </a:rPr>
              <a:t>World of Goo </a:t>
            </a:r>
            <a:r>
              <a:rPr lang="en-GB" sz="1200" b="0" i="0" u="none" strike="noStrike" kern="1200" baseline="0" dirty="0">
                <a:solidFill>
                  <a:schemeClr val="tx1"/>
                </a:solidFill>
                <a:latin typeface="+mn-lt"/>
                <a:ea typeface="+mn-ea"/>
                <a:cs typeface="+mn-cs"/>
              </a:rPr>
              <a:t>becomes very clear when you consider the</a:t>
            </a:r>
          </a:p>
          <a:p>
            <a:r>
              <a:rPr lang="en-GB" sz="1200" b="0" i="0" u="none" strike="noStrike" kern="1200" baseline="0" dirty="0">
                <a:solidFill>
                  <a:schemeClr val="tx1"/>
                </a:solidFill>
                <a:latin typeface="+mn-lt"/>
                <a:ea typeface="+mn-ea"/>
                <a:cs typeface="+mn-cs"/>
              </a:rPr>
              <a:t>respective effects of both games’ continuous, pixel-precise physics. In </a:t>
            </a:r>
            <a:r>
              <a:rPr lang="en-GB" sz="1200" b="0" i="1" u="none" strike="noStrike" kern="1200" baseline="0" dirty="0">
                <a:solidFill>
                  <a:schemeClr val="tx1"/>
                </a:solidFill>
                <a:latin typeface="+mn-lt"/>
                <a:ea typeface="+mn-ea"/>
                <a:cs typeface="+mn-cs"/>
              </a:rPr>
              <a:t>Angry Birds,</a:t>
            </a:r>
          </a:p>
          <a:p>
            <a:r>
              <a:rPr lang="en-GB" sz="1200" b="0" i="0" u="none" strike="noStrike" kern="1200" baseline="0" dirty="0">
                <a:solidFill>
                  <a:schemeClr val="tx1"/>
                </a:solidFill>
                <a:latin typeface="+mn-lt"/>
                <a:ea typeface="+mn-ea"/>
                <a:cs typeface="+mn-cs"/>
              </a:rPr>
              <a:t>the difference of a single pixel can translate into a critical hit or complete miss.</a:t>
            </a:r>
          </a:p>
          <a:p>
            <a:endParaRPr lang="en-GB" sz="1200" b="0" i="1" u="none" strike="noStrike" kern="1200" baseline="0" dirty="0">
              <a:solidFill>
                <a:schemeClr val="tx1"/>
              </a:solidFill>
              <a:latin typeface="+mn-lt"/>
              <a:ea typeface="+mn-ea"/>
              <a:cs typeface="+mn-cs"/>
            </a:endParaRPr>
          </a:p>
          <a:p>
            <a:r>
              <a:rPr lang="en-GB" sz="1200" b="0" i="1" u="none" strike="noStrike" kern="1200" baseline="0" dirty="0">
                <a:solidFill>
                  <a:schemeClr val="tx1"/>
                </a:solidFill>
                <a:latin typeface="+mn-lt"/>
                <a:ea typeface="+mn-ea"/>
                <a:cs typeface="+mn-cs"/>
              </a:rPr>
              <a:t>World of Goo </a:t>
            </a:r>
            <a:r>
              <a:rPr lang="en-GB" sz="1200" b="0" i="0" u="none" strike="noStrike" kern="1200" baseline="0" dirty="0">
                <a:solidFill>
                  <a:schemeClr val="tx1"/>
                </a:solidFill>
                <a:latin typeface="+mn-lt"/>
                <a:ea typeface="+mn-ea"/>
                <a:cs typeface="+mn-cs"/>
              </a:rPr>
              <a:t>is more forgiving. In that game, releasing a goo ball a little more to the</a:t>
            </a:r>
          </a:p>
          <a:p>
            <a:r>
              <a:rPr lang="en-GB" sz="1200" b="0" i="0" u="none" strike="noStrike" kern="1200" baseline="0" dirty="0">
                <a:solidFill>
                  <a:schemeClr val="tx1"/>
                </a:solidFill>
                <a:latin typeface="+mn-lt"/>
                <a:ea typeface="+mn-ea"/>
                <a:cs typeface="+mn-cs"/>
              </a:rPr>
              <a:t>left or right usually does not matter, because the resulting construction is the same,</a:t>
            </a:r>
          </a:p>
          <a:p>
            <a:r>
              <a:rPr lang="en-GB" sz="1200" b="0" i="0" u="none" strike="noStrike" kern="1200" baseline="0" dirty="0">
                <a:solidFill>
                  <a:schemeClr val="tx1"/>
                </a:solidFill>
                <a:latin typeface="+mn-lt"/>
                <a:ea typeface="+mn-ea"/>
                <a:cs typeface="+mn-cs"/>
              </a:rPr>
              <a:t>and spring forces push the ball into the same place. The game even shows what</a:t>
            </a:r>
          </a:p>
          <a:p>
            <a:r>
              <a:rPr lang="en-GB" sz="1200" b="0" i="0" u="none" strike="noStrike" kern="1200" baseline="0" dirty="0">
                <a:solidFill>
                  <a:schemeClr val="tx1"/>
                </a:solidFill>
                <a:latin typeface="+mn-lt"/>
                <a:ea typeface="+mn-ea"/>
                <a:cs typeface="+mn-cs"/>
              </a:rPr>
              <a:t>connections will be made before the player releases a ball (as shown in Figure 1.3).</a:t>
            </a:r>
          </a:p>
          <a:p>
            <a:r>
              <a:rPr lang="en-GB" sz="1200" b="0" i="0" u="none" strike="noStrike" kern="1200" baseline="0" dirty="0">
                <a:solidFill>
                  <a:schemeClr val="tx1"/>
                </a:solidFill>
                <a:latin typeface="+mn-lt"/>
                <a:ea typeface="+mn-ea"/>
                <a:cs typeface="+mn-cs"/>
              </a:rPr>
              <a:t>You can see that the gameplay is more strategic in </a:t>
            </a:r>
            <a:r>
              <a:rPr lang="en-GB" sz="1200" b="0" i="1" u="none" strike="noStrike" kern="1200" baseline="0" dirty="0">
                <a:solidFill>
                  <a:schemeClr val="tx1"/>
                </a:solidFill>
                <a:latin typeface="+mn-lt"/>
                <a:ea typeface="+mn-ea"/>
                <a:cs typeface="+mn-cs"/>
              </a:rPr>
              <a:t>World of Goo </a:t>
            </a:r>
            <a:r>
              <a:rPr lang="en-GB" sz="1200" b="0" i="0" u="none" strike="noStrike" kern="1200" baseline="0" dirty="0">
                <a:solidFill>
                  <a:schemeClr val="tx1"/>
                </a:solidFill>
                <a:latin typeface="+mn-lt"/>
                <a:ea typeface="+mn-ea"/>
                <a:cs typeface="+mn-cs"/>
              </a:rPr>
              <a:t>than it is in </a:t>
            </a:r>
            <a:r>
              <a:rPr lang="en-GB" sz="1200" b="0" i="1" u="none" strike="noStrike" kern="1200" baseline="0" dirty="0">
                <a:solidFill>
                  <a:schemeClr val="tx1"/>
                </a:solidFill>
                <a:latin typeface="+mn-lt"/>
                <a:ea typeface="+mn-ea"/>
                <a:cs typeface="+mn-cs"/>
              </a:rPr>
              <a:t>Angry</a:t>
            </a:r>
          </a:p>
          <a:p>
            <a:r>
              <a:rPr lang="en-GB" sz="1200" b="0" i="1" u="none" strike="noStrike" kern="1200" baseline="0" dirty="0">
                <a:solidFill>
                  <a:schemeClr val="tx1"/>
                </a:solidFill>
                <a:latin typeface="+mn-lt"/>
                <a:ea typeface="+mn-ea"/>
                <a:cs typeface="+mn-cs"/>
              </a:rPr>
              <a:t>Birds</a:t>
            </a:r>
            <a:r>
              <a:rPr lang="en-GB" sz="1200" b="0" i="0" u="none" strike="noStrike" kern="1200" baseline="0" dirty="0">
                <a:solidFill>
                  <a:schemeClr val="tx1"/>
                </a:solidFill>
                <a:latin typeface="+mn-lt"/>
                <a:ea typeface="+mn-ea"/>
                <a:cs typeface="+mn-cs"/>
              </a:rPr>
              <a:t>. </a:t>
            </a:r>
            <a:r>
              <a:rPr lang="en-GB" sz="1200" b="0" i="1" u="none" strike="noStrike" kern="1200" baseline="0" dirty="0">
                <a:solidFill>
                  <a:schemeClr val="tx1"/>
                </a:solidFill>
                <a:latin typeface="+mn-lt"/>
                <a:ea typeface="+mn-ea"/>
                <a:cs typeface="+mn-cs"/>
              </a:rPr>
              <a:t>World of Goo </a:t>
            </a:r>
            <a:r>
              <a:rPr lang="en-GB" sz="1200" b="0" i="0" u="none" strike="noStrike" kern="1200" baseline="0" dirty="0">
                <a:solidFill>
                  <a:schemeClr val="tx1"/>
                </a:solidFill>
                <a:latin typeface="+mn-lt"/>
                <a:ea typeface="+mn-ea"/>
                <a:cs typeface="+mn-cs"/>
              </a:rPr>
              <a:t>depends more on its discrete mechanics than on its continuous</a:t>
            </a:r>
          </a:p>
          <a:p>
            <a:r>
              <a:rPr lang="en-GB" sz="1200" b="0" i="0" u="none" strike="noStrike" kern="1200" baseline="0" dirty="0">
                <a:solidFill>
                  <a:schemeClr val="tx1"/>
                </a:solidFill>
                <a:latin typeface="+mn-lt"/>
                <a:ea typeface="+mn-ea"/>
                <a:cs typeface="+mn-cs"/>
              </a:rPr>
              <a:t>mechanics to create the player’s experience.</a:t>
            </a:r>
          </a:p>
        </p:txBody>
      </p:sp>
      <p:sp>
        <p:nvSpPr>
          <p:cNvPr id="4" name="Slide Number Placeholder 3"/>
          <p:cNvSpPr>
            <a:spLocks noGrp="1"/>
          </p:cNvSpPr>
          <p:nvPr>
            <p:ph type="sldNum" sz="quarter" idx="5"/>
          </p:nvPr>
        </p:nvSpPr>
        <p:spPr/>
        <p:txBody>
          <a:bodyPr/>
          <a:lstStyle/>
          <a:p>
            <a:fld id="{66BF09E5-BE19-4F47-A708-769A85ED0E78}" type="slidenum">
              <a:rPr lang="en-GB" smtClean="0"/>
              <a:t>25</a:t>
            </a:fld>
            <a:endParaRPr lang="en-GB"/>
          </a:p>
        </p:txBody>
      </p:sp>
    </p:spTree>
    <p:extLst>
      <p:ext uri="{BB962C8B-B14F-4D97-AF65-F5344CB8AC3E}">
        <p14:creationId xmlns:p14="http://schemas.microsoft.com/office/powerpoint/2010/main" val="13890273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https://www.necessarygames.com/my-games/loneliness/flash</a:t>
            </a:r>
          </a:p>
          <a:p>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26</a:t>
            </a:fld>
            <a:endParaRPr lang="en-GB"/>
          </a:p>
        </p:txBody>
      </p:sp>
    </p:spTree>
    <p:extLst>
      <p:ext uri="{BB962C8B-B14F-4D97-AF65-F5344CB8AC3E}">
        <p14:creationId xmlns:p14="http://schemas.microsoft.com/office/powerpoint/2010/main" val="5543288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27</a:t>
            </a:fld>
            <a:endParaRPr lang="en-GB"/>
          </a:p>
        </p:txBody>
      </p:sp>
    </p:spTree>
    <p:extLst>
      <p:ext uri="{BB962C8B-B14F-4D97-AF65-F5344CB8AC3E}">
        <p14:creationId xmlns:p14="http://schemas.microsoft.com/office/powerpoint/2010/main" val="2790498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i="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a:p>
          <a:p>
            <a:endParaRPr lang="en-GB" dirty="0"/>
          </a:p>
        </p:txBody>
      </p:sp>
      <p:sp>
        <p:nvSpPr>
          <p:cNvPr id="4" name="Slide Number Placeholder 3"/>
          <p:cNvSpPr>
            <a:spLocks noGrp="1"/>
          </p:cNvSpPr>
          <p:nvPr>
            <p:ph type="sldNum" sz="quarter" idx="10"/>
          </p:nvPr>
        </p:nvSpPr>
        <p:spPr/>
        <p:txBody>
          <a:bodyPr/>
          <a:lstStyle/>
          <a:p>
            <a:fld id="{66BF09E5-BE19-4F47-A708-769A85ED0E78}" type="slidenum">
              <a:rPr lang="en-GB" smtClean="0"/>
              <a:t>7</a:t>
            </a:fld>
            <a:endParaRPr lang="en-GB"/>
          </a:p>
        </p:txBody>
      </p:sp>
    </p:spTree>
    <p:extLst>
      <p:ext uri="{BB962C8B-B14F-4D97-AF65-F5344CB8AC3E}">
        <p14:creationId xmlns:p14="http://schemas.microsoft.com/office/powerpoint/2010/main" val="12248422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28</a:t>
            </a:fld>
            <a:endParaRPr lang="en-GB"/>
          </a:p>
        </p:txBody>
      </p:sp>
    </p:spTree>
    <p:extLst>
      <p:ext uri="{BB962C8B-B14F-4D97-AF65-F5344CB8AC3E}">
        <p14:creationId xmlns:p14="http://schemas.microsoft.com/office/powerpoint/2010/main" val="32344249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36</a:t>
            </a:fld>
            <a:endParaRPr lang="en-GB"/>
          </a:p>
        </p:txBody>
      </p:sp>
    </p:spTree>
    <p:extLst>
      <p:ext uri="{BB962C8B-B14F-4D97-AF65-F5344CB8AC3E}">
        <p14:creationId xmlns:p14="http://schemas.microsoft.com/office/powerpoint/2010/main" val="15923209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38</a:t>
            </a:fld>
            <a:endParaRPr lang="en-GB"/>
          </a:p>
        </p:txBody>
      </p:sp>
    </p:spTree>
    <p:extLst>
      <p:ext uri="{BB962C8B-B14F-4D97-AF65-F5344CB8AC3E}">
        <p14:creationId xmlns:p14="http://schemas.microsoft.com/office/powerpoint/2010/main" val="4246697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39</a:t>
            </a:fld>
            <a:endParaRPr lang="en-GB"/>
          </a:p>
        </p:txBody>
      </p:sp>
    </p:spTree>
    <p:extLst>
      <p:ext uri="{BB962C8B-B14F-4D97-AF65-F5344CB8AC3E}">
        <p14:creationId xmlns:p14="http://schemas.microsoft.com/office/powerpoint/2010/main" val="1008057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MDA framework bridges the makers to the players. Makers can create a game starting at the M or the A. If one developer creates a unique gameplay mechanic, to see if they want to go through with it they can think about what sort of dynamic it would create when a player interacted with it. Based on this predicted dynamic, what sort of emotion would the player feel? On the flip side, if a developer wants to give a certain emotion to the player, they can think of situations which may cause that emotion, and then a mechanic which could guide the player into a certain dynamic.</a:t>
            </a:r>
          </a:p>
          <a:p>
            <a:r>
              <a:rPr lang="en-GB" sz="1200" b="0" i="0" kern="1200" dirty="0">
                <a:solidFill>
                  <a:schemeClr val="tx1"/>
                </a:solidFill>
                <a:effectLst/>
                <a:latin typeface="+mn-lt"/>
                <a:ea typeface="+mn-ea"/>
                <a:cs typeface="+mn-cs"/>
              </a:rPr>
              <a:t>From the player's perspective, few people will ever get past the Aesthetics. Many will just say, “Oh, that game was fun,” and be done with it. Analytical gamers and reviewers will potentially take it all the way, however. They might realize what made the game they played fun, and then look at exactly </a:t>
            </a:r>
            <a:r>
              <a:rPr lang="en-GB" sz="1200" b="0" i="1" kern="1200" dirty="0">
                <a:solidFill>
                  <a:schemeClr val="tx1"/>
                </a:solidFill>
                <a:effectLst/>
                <a:latin typeface="+mn-lt"/>
                <a:ea typeface="+mn-ea"/>
                <a:cs typeface="+mn-cs"/>
              </a:rPr>
              <a:t>why</a:t>
            </a:r>
            <a:r>
              <a:rPr lang="en-GB" sz="1200" b="0" i="0" kern="1200" dirty="0">
                <a:solidFill>
                  <a:schemeClr val="tx1"/>
                </a:solidFill>
                <a:effectLst/>
                <a:latin typeface="+mn-lt"/>
                <a:ea typeface="+mn-ea"/>
                <a:cs typeface="+mn-cs"/>
              </a:rPr>
              <a:t> they are having fun. A reviewer doesn’t just say that a game was fun. They look into what it was that made a game fun, and then looked at the reason that ‘what’ happened. Many magazines such as </a:t>
            </a:r>
            <a:r>
              <a:rPr lang="en-GB" sz="1200" b="0" i="0" kern="1200" dirty="0" err="1">
                <a:solidFill>
                  <a:schemeClr val="tx1"/>
                </a:solidFill>
                <a:effectLst/>
                <a:latin typeface="+mn-lt"/>
                <a:ea typeface="+mn-ea"/>
                <a:cs typeface="+mn-cs"/>
              </a:rPr>
              <a:t>GameInformer</a:t>
            </a:r>
            <a:r>
              <a:rPr lang="en-GB" sz="1200" b="0" i="0" kern="1200" dirty="0">
                <a:solidFill>
                  <a:schemeClr val="tx1"/>
                </a:solidFill>
                <a:effectLst/>
                <a:latin typeface="+mn-lt"/>
                <a:ea typeface="+mn-ea"/>
                <a:cs typeface="+mn-cs"/>
              </a:rPr>
              <a:t> break games into sections such as ‘Graphics’, ‘Sound’, ‘Replay Value’, ‘Playability’, etc. All of these attributes you should now be able to break down into the MDA Framework and say, “This game was </a:t>
            </a:r>
            <a:r>
              <a:rPr lang="en-GB" sz="1200" b="0" i="0" kern="1200" dirty="0" err="1">
                <a:solidFill>
                  <a:schemeClr val="tx1"/>
                </a:solidFill>
                <a:effectLst/>
                <a:latin typeface="+mn-lt"/>
                <a:ea typeface="+mn-ea"/>
                <a:cs typeface="+mn-cs"/>
              </a:rPr>
              <a:t>replayable</a:t>
            </a:r>
            <a:r>
              <a:rPr lang="en-GB" sz="1200" b="0" i="0" kern="1200" dirty="0">
                <a:solidFill>
                  <a:schemeClr val="tx1"/>
                </a:solidFill>
                <a:effectLst/>
                <a:latin typeface="+mn-lt"/>
                <a:ea typeface="+mn-ea"/>
                <a:cs typeface="+mn-cs"/>
              </a:rPr>
              <a:t> because ____. This game’s controls were broken because _____.” Let me know if you have any questions or comments as always, I would love to hear what you think on this subject!</a:t>
            </a:r>
          </a:p>
          <a:p>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40</a:t>
            </a:fld>
            <a:endParaRPr lang="en-GB"/>
          </a:p>
        </p:txBody>
      </p:sp>
    </p:spTree>
    <p:extLst>
      <p:ext uri="{BB962C8B-B14F-4D97-AF65-F5344CB8AC3E}">
        <p14:creationId xmlns:p14="http://schemas.microsoft.com/office/powerpoint/2010/main" val="16477398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https://www.academia.edu/1571687/THE_6-11_FRAMEWORK_A_NEW_METHODOLOGY_FOR_GAME_ANALYSIS_AND_DESIGN</a:t>
            </a:r>
          </a:p>
          <a:p>
            <a:endParaRPr lang="en-GB" dirty="0"/>
          </a:p>
          <a:p>
            <a:r>
              <a:rPr lang="en-GB" dirty="0"/>
              <a:t>http://gangles.ca/2009/08/21/mda/</a:t>
            </a:r>
          </a:p>
        </p:txBody>
      </p:sp>
      <p:sp>
        <p:nvSpPr>
          <p:cNvPr id="4" name="Slide Number Placeholder 3"/>
          <p:cNvSpPr>
            <a:spLocks noGrp="1"/>
          </p:cNvSpPr>
          <p:nvPr>
            <p:ph type="sldNum" sz="quarter" idx="5"/>
          </p:nvPr>
        </p:nvSpPr>
        <p:spPr/>
        <p:txBody>
          <a:bodyPr/>
          <a:lstStyle/>
          <a:p>
            <a:fld id="{66BF09E5-BE19-4F47-A708-769A85ED0E78}" type="slidenum">
              <a:rPr lang="en-GB" smtClean="0"/>
              <a:t>41</a:t>
            </a:fld>
            <a:endParaRPr lang="en-GB"/>
          </a:p>
        </p:txBody>
      </p:sp>
    </p:spTree>
    <p:extLst>
      <p:ext uri="{BB962C8B-B14F-4D97-AF65-F5344CB8AC3E}">
        <p14:creationId xmlns:p14="http://schemas.microsoft.com/office/powerpoint/2010/main" val="31895844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https://www.academia.edu/1571687/THE_6-11_FRAMEWORK_A_NEW_METHODOLOGY_FOR_GAME_ANALYSIS_AND_DESIGN</a:t>
            </a:r>
          </a:p>
          <a:p>
            <a:endParaRPr lang="en-GB" dirty="0"/>
          </a:p>
          <a:p>
            <a:r>
              <a:rPr lang="en-GB" dirty="0"/>
              <a:t>http://gangles.ca/2009/08/21/mda/</a:t>
            </a:r>
          </a:p>
        </p:txBody>
      </p:sp>
      <p:sp>
        <p:nvSpPr>
          <p:cNvPr id="4" name="Slide Number Placeholder 3"/>
          <p:cNvSpPr>
            <a:spLocks noGrp="1"/>
          </p:cNvSpPr>
          <p:nvPr>
            <p:ph type="sldNum" sz="quarter" idx="5"/>
          </p:nvPr>
        </p:nvSpPr>
        <p:spPr/>
        <p:txBody>
          <a:bodyPr/>
          <a:lstStyle/>
          <a:p>
            <a:fld id="{66BF09E5-BE19-4F47-A708-769A85ED0E78}" type="slidenum">
              <a:rPr lang="en-GB" smtClean="0"/>
              <a:t>42</a:t>
            </a:fld>
            <a:endParaRPr lang="en-GB"/>
          </a:p>
        </p:txBody>
      </p:sp>
    </p:spTree>
    <p:extLst>
      <p:ext uri="{BB962C8B-B14F-4D97-AF65-F5344CB8AC3E}">
        <p14:creationId xmlns:p14="http://schemas.microsoft.com/office/powerpoint/2010/main" val="5425076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To gain a better understanding about the possible</a:t>
            </a:r>
          </a:p>
          <a:p>
            <a:r>
              <a:rPr lang="en-GB" sz="1200" b="0" i="0" u="none" strike="noStrike" kern="1200" baseline="0" dirty="0">
                <a:solidFill>
                  <a:schemeClr val="tx1"/>
                </a:solidFill>
                <a:latin typeface="+mn-lt"/>
                <a:ea typeface="+mn-ea"/>
                <a:cs typeface="+mn-cs"/>
              </a:rPr>
              <a:t>interactions between emotions and instincts we can</a:t>
            </a:r>
          </a:p>
          <a:p>
            <a:r>
              <a:rPr lang="en-GB" sz="1200" b="0" i="0" u="none" strike="noStrike" kern="1200" baseline="0" dirty="0">
                <a:solidFill>
                  <a:schemeClr val="tx1"/>
                </a:solidFill>
                <a:latin typeface="+mn-lt"/>
                <a:ea typeface="+mn-ea"/>
                <a:cs typeface="+mn-cs"/>
              </a:rPr>
              <a:t>describe by using this model, let us imagine we are</a:t>
            </a:r>
          </a:p>
          <a:p>
            <a:r>
              <a:rPr lang="en-GB" sz="1200" b="0" i="0" u="none" strike="noStrike" kern="1200" baseline="0" dirty="0">
                <a:solidFill>
                  <a:schemeClr val="tx1"/>
                </a:solidFill>
                <a:latin typeface="+mn-lt"/>
                <a:ea typeface="+mn-ea"/>
                <a:cs typeface="+mn-cs"/>
              </a:rPr>
              <a:t>designing a hypothetic action/adventure first person</a:t>
            </a:r>
          </a:p>
          <a:p>
            <a:r>
              <a:rPr lang="en-GB" sz="1200" b="0" i="0" u="none" strike="noStrike" kern="1200" baseline="0" dirty="0">
                <a:solidFill>
                  <a:schemeClr val="tx1"/>
                </a:solidFill>
                <a:latin typeface="+mn-lt"/>
                <a:ea typeface="+mn-ea"/>
                <a:cs typeface="+mn-cs"/>
              </a:rPr>
              <a:t>game where we start by immersing the player in a</a:t>
            </a:r>
          </a:p>
          <a:p>
            <a:r>
              <a:rPr lang="en-GB" sz="1200" b="0" i="0" u="none" strike="noStrike" kern="1200" baseline="0" dirty="0">
                <a:solidFill>
                  <a:schemeClr val="tx1"/>
                </a:solidFill>
                <a:latin typeface="+mn-lt"/>
                <a:ea typeface="+mn-ea"/>
                <a:cs typeface="+mn-cs"/>
              </a:rPr>
              <a:t>beautiful and </a:t>
            </a:r>
            <a:r>
              <a:rPr lang="en-GB" sz="1200" b="0" i="0" u="none" strike="noStrike" kern="1200" baseline="0" dirty="0" err="1">
                <a:solidFill>
                  <a:schemeClr val="tx1"/>
                </a:solidFill>
                <a:latin typeface="+mn-lt"/>
                <a:ea typeface="+mn-ea"/>
                <a:cs typeface="+mn-cs"/>
              </a:rPr>
              <a:t>colorful</a:t>
            </a:r>
            <a:r>
              <a:rPr lang="en-GB" sz="1200" b="0" i="0" u="none" strike="noStrike" kern="1200" baseline="0" dirty="0">
                <a:solidFill>
                  <a:schemeClr val="tx1"/>
                </a:solidFill>
                <a:latin typeface="+mn-lt"/>
                <a:ea typeface="+mn-ea"/>
                <a:cs typeface="+mn-cs"/>
              </a:rPr>
              <a:t> environment.</a:t>
            </a:r>
          </a:p>
          <a:p>
            <a:r>
              <a:rPr lang="en-GB" sz="1200" b="0" i="0" u="none" strike="noStrike" kern="1200" baseline="0" dirty="0">
                <a:solidFill>
                  <a:schemeClr val="tx1"/>
                </a:solidFill>
                <a:latin typeface="+mn-lt"/>
                <a:ea typeface="+mn-ea"/>
                <a:cs typeface="+mn-cs"/>
              </a:rPr>
              <a:t>The luscious environment will naturally resonate</a:t>
            </a:r>
          </a:p>
          <a:p>
            <a:r>
              <a:rPr lang="en-GB" sz="1200" b="0" i="0" u="none" strike="noStrike" kern="1200" baseline="0" dirty="0">
                <a:solidFill>
                  <a:schemeClr val="tx1"/>
                </a:solidFill>
                <a:latin typeface="+mn-lt"/>
                <a:ea typeface="+mn-ea"/>
                <a:cs typeface="+mn-cs"/>
              </a:rPr>
              <a:t>with our “</a:t>
            </a:r>
            <a:r>
              <a:rPr lang="en-GB" sz="1200" b="0" i="0" u="none" strike="noStrike" kern="1200" baseline="0" dirty="0" err="1">
                <a:solidFill>
                  <a:schemeClr val="tx1"/>
                </a:solidFill>
                <a:latin typeface="+mn-lt"/>
                <a:ea typeface="+mn-ea"/>
                <a:cs typeface="+mn-cs"/>
              </a:rPr>
              <a:t>color</a:t>
            </a:r>
            <a:r>
              <a:rPr lang="en-GB" sz="1200" b="0" i="0" u="none" strike="noStrike" kern="1200" baseline="0" dirty="0">
                <a:solidFill>
                  <a:schemeClr val="tx1"/>
                </a:solidFill>
                <a:latin typeface="+mn-lt"/>
                <a:ea typeface="+mn-ea"/>
                <a:cs typeface="+mn-cs"/>
              </a:rPr>
              <a:t> appreciation” instinct, giving the</a:t>
            </a:r>
          </a:p>
          <a:p>
            <a:r>
              <a:rPr lang="en-GB" sz="1200" b="0" i="0" u="none" strike="noStrike" kern="1200" baseline="0" dirty="0">
                <a:solidFill>
                  <a:schemeClr val="tx1"/>
                </a:solidFill>
                <a:latin typeface="+mn-lt"/>
                <a:ea typeface="+mn-ea"/>
                <a:cs typeface="+mn-cs"/>
              </a:rPr>
              <a:t>player a sense of well-being and an early feeling of</a:t>
            </a:r>
          </a:p>
          <a:p>
            <a:r>
              <a:rPr lang="en-GB" sz="1200" b="0" i="0" u="none" strike="noStrike" kern="1200" baseline="0" dirty="0">
                <a:solidFill>
                  <a:schemeClr val="tx1"/>
                </a:solidFill>
                <a:latin typeface="+mn-lt"/>
                <a:ea typeface="+mn-ea"/>
                <a:cs typeface="+mn-cs"/>
              </a:rPr>
              <a:t>satisfaction/joy. This, together with the “self</a:t>
            </a:r>
          </a:p>
          <a:p>
            <a:r>
              <a:rPr lang="en-GB" sz="1200" b="0" i="0" u="none" strike="noStrike" kern="1200" baseline="0" dirty="0">
                <a:solidFill>
                  <a:schemeClr val="tx1"/>
                </a:solidFill>
                <a:latin typeface="+mn-lt"/>
                <a:ea typeface="+mn-ea"/>
                <a:cs typeface="+mn-cs"/>
              </a:rPr>
              <a:t>identification” instinct we stimulated through a</a:t>
            </a:r>
          </a:p>
          <a:p>
            <a:r>
              <a:rPr lang="en-GB" sz="1200" b="0" i="0" u="none" strike="noStrike" kern="1200" baseline="0" dirty="0">
                <a:solidFill>
                  <a:schemeClr val="tx1"/>
                </a:solidFill>
                <a:latin typeface="+mn-lt"/>
                <a:ea typeface="+mn-ea"/>
                <a:cs typeface="+mn-cs"/>
              </a:rPr>
              <a:t>proper first person perspective and, possibly, a</a:t>
            </a:r>
          </a:p>
          <a:p>
            <a:r>
              <a:rPr lang="en-GB" sz="1200" b="0" i="0" u="none" strike="noStrike" kern="1200" baseline="0" dirty="0">
                <a:solidFill>
                  <a:schemeClr val="tx1"/>
                </a:solidFill>
                <a:latin typeface="+mn-lt"/>
                <a:ea typeface="+mn-ea"/>
                <a:cs typeface="+mn-cs"/>
              </a:rPr>
              <a:t>compelling background storyline, will also help in</a:t>
            </a:r>
          </a:p>
          <a:p>
            <a:r>
              <a:rPr lang="en-GB" sz="1200" b="0" i="0" u="none" strike="noStrike" kern="1200" baseline="0" dirty="0">
                <a:solidFill>
                  <a:schemeClr val="tx1"/>
                </a:solidFill>
                <a:latin typeface="+mn-lt"/>
                <a:ea typeface="+mn-ea"/>
                <a:cs typeface="+mn-cs"/>
              </a:rPr>
              <a:t>triggering the player’s “curiosity” which, in turn, will</a:t>
            </a:r>
          </a:p>
          <a:p>
            <a:r>
              <a:rPr lang="en-GB" sz="1200" b="0" i="0" u="none" strike="noStrike" kern="1200" baseline="0" dirty="0">
                <a:solidFill>
                  <a:schemeClr val="tx1"/>
                </a:solidFill>
                <a:latin typeface="+mn-lt"/>
                <a:ea typeface="+mn-ea"/>
                <a:cs typeface="+mn-cs"/>
              </a:rPr>
              <a:t>drive him to explore the surroundings. Once this</a:t>
            </a:r>
          </a:p>
          <a:p>
            <a:r>
              <a:rPr lang="en-GB" sz="1200" b="0" i="0" u="none" strike="noStrike" kern="1200" baseline="0" dirty="0">
                <a:solidFill>
                  <a:schemeClr val="tx1"/>
                </a:solidFill>
                <a:latin typeface="+mn-lt"/>
                <a:ea typeface="+mn-ea"/>
                <a:cs typeface="+mn-cs"/>
              </a:rPr>
              <a:t>happens, a “fearful” emotional state can be easily</a:t>
            </a:r>
          </a:p>
          <a:p>
            <a:r>
              <a:rPr lang="en-GB" sz="1200" b="0" i="0" u="none" strike="noStrike" kern="1200" baseline="0" dirty="0">
                <a:solidFill>
                  <a:schemeClr val="tx1"/>
                </a:solidFill>
                <a:latin typeface="+mn-lt"/>
                <a:ea typeface="+mn-ea"/>
                <a:cs typeface="+mn-cs"/>
              </a:rPr>
              <a:t>induced by a sudden encounter with a hostile</a:t>
            </a:r>
          </a:p>
          <a:p>
            <a:r>
              <a:rPr lang="en-GB" sz="1200" b="0" i="0" u="none" strike="noStrike" kern="1200" baseline="0" dirty="0">
                <a:solidFill>
                  <a:schemeClr val="tx1"/>
                </a:solidFill>
                <a:latin typeface="+mn-lt"/>
                <a:ea typeface="+mn-ea"/>
                <a:cs typeface="+mn-cs"/>
              </a:rPr>
              <a:t>creature, triggering the “survival” instincts with</a:t>
            </a:r>
          </a:p>
          <a:p>
            <a:r>
              <a:rPr lang="en-GB" sz="1200" b="0" i="0" u="none" strike="noStrike" kern="1200" baseline="0" dirty="0">
                <a:solidFill>
                  <a:schemeClr val="tx1"/>
                </a:solidFill>
                <a:latin typeface="+mn-lt"/>
                <a:ea typeface="+mn-ea"/>
                <a:cs typeface="+mn-cs"/>
              </a:rPr>
              <a:t>consequent “excitement” for the ensuing battle and</a:t>
            </a:r>
          </a:p>
          <a:p>
            <a:r>
              <a:rPr lang="en-GB" sz="1200" b="0" i="0" u="none" strike="noStrike" kern="1200" baseline="0" dirty="0">
                <a:solidFill>
                  <a:schemeClr val="tx1"/>
                </a:solidFill>
                <a:latin typeface="+mn-lt"/>
                <a:ea typeface="+mn-ea"/>
                <a:cs typeface="+mn-cs"/>
              </a:rPr>
              <a:t>confrontation.</a:t>
            </a:r>
          </a:p>
          <a:p>
            <a:r>
              <a:rPr lang="en-GB" sz="1200" b="0" i="0" u="none" strike="noStrike" kern="1200" baseline="0" dirty="0">
                <a:solidFill>
                  <a:schemeClr val="tx1"/>
                </a:solidFill>
                <a:latin typeface="+mn-lt"/>
                <a:ea typeface="+mn-ea"/>
                <a:cs typeface="+mn-cs"/>
              </a:rPr>
              <a:t>The whole gaming experience, and the corresponding</a:t>
            </a:r>
          </a:p>
          <a:p>
            <a:r>
              <a:rPr lang="en-GB" sz="1200" b="0" i="0" u="none" strike="noStrike" kern="1200" baseline="0" dirty="0">
                <a:solidFill>
                  <a:schemeClr val="tx1"/>
                </a:solidFill>
                <a:latin typeface="+mn-lt"/>
                <a:ea typeface="+mn-ea"/>
                <a:cs typeface="+mn-cs"/>
              </a:rPr>
              <a:t>sequence of emotions and instincts, can be</a:t>
            </a:r>
          </a:p>
          <a:p>
            <a:r>
              <a:rPr lang="en-GB" sz="1200" b="0" i="0" u="none" strike="noStrike" kern="1200" baseline="0" dirty="0">
                <a:solidFill>
                  <a:schemeClr val="tx1"/>
                </a:solidFill>
                <a:latin typeface="+mn-lt"/>
                <a:ea typeface="+mn-ea"/>
                <a:cs typeface="+mn-cs"/>
              </a:rPr>
              <a:t>represented through a diagram, shown in Figure 1,</a:t>
            </a:r>
          </a:p>
          <a:p>
            <a:r>
              <a:rPr lang="en-GB" sz="1200" b="0" i="0" u="none" strike="noStrike" kern="1200" baseline="0" dirty="0">
                <a:solidFill>
                  <a:schemeClr val="tx1"/>
                </a:solidFill>
                <a:latin typeface="+mn-lt"/>
                <a:ea typeface="+mn-ea"/>
                <a:cs typeface="+mn-cs"/>
              </a:rPr>
              <a:t>where we see how specific emotions lead to instincts</a:t>
            </a:r>
          </a:p>
          <a:p>
            <a:r>
              <a:rPr lang="en-GB" sz="1200" b="0" i="0" u="none" strike="noStrike" kern="1200" baseline="0" dirty="0">
                <a:solidFill>
                  <a:schemeClr val="tx1"/>
                </a:solidFill>
                <a:latin typeface="+mn-lt"/>
                <a:ea typeface="+mn-ea"/>
                <a:cs typeface="+mn-cs"/>
              </a:rPr>
              <a:t>that, in turn, push the player to act into the game by</a:t>
            </a:r>
          </a:p>
          <a:p>
            <a:r>
              <a:rPr lang="en-GB" sz="1200" b="0" i="0" u="none" strike="noStrike" kern="1200" baseline="0" dirty="0">
                <a:solidFill>
                  <a:schemeClr val="tx1"/>
                </a:solidFill>
                <a:latin typeface="+mn-lt"/>
                <a:ea typeface="+mn-ea"/>
                <a:cs typeface="+mn-cs"/>
              </a:rPr>
              <a:t>means of the game dynamics, which are then made</a:t>
            </a:r>
          </a:p>
          <a:p>
            <a:r>
              <a:rPr lang="en-GB" sz="1200" b="0" i="0" u="none" strike="noStrike" kern="1200" baseline="0" dirty="0">
                <a:solidFill>
                  <a:schemeClr val="tx1"/>
                </a:solidFill>
                <a:latin typeface="+mn-lt"/>
                <a:ea typeface="+mn-ea"/>
                <a:cs typeface="+mn-cs"/>
              </a:rPr>
              <a:t>possible through particular mechanics. For example,</a:t>
            </a:r>
          </a:p>
          <a:p>
            <a:r>
              <a:rPr lang="en-GB" sz="1200" b="0" i="0" u="none" strike="noStrike" kern="1200" baseline="0" dirty="0">
                <a:solidFill>
                  <a:schemeClr val="tx1"/>
                </a:solidFill>
                <a:latin typeface="+mn-lt"/>
                <a:ea typeface="+mn-ea"/>
                <a:cs typeface="+mn-cs"/>
              </a:rPr>
              <a:t>here, our curiosity will make us explore the</a:t>
            </a:r>
          </a:p>
          <a:p>
            <a:r>
              <a:rPr lang="en-GB" sz="1200" b="0" i="0" u="none" strike="noStrike" kern="1200" baseline="0" dirty="0">
                <a:solidFill>
                  <a:schemeClr val="tx1"/>
                </a:solidFill>
                <a:latin typeface="+mn-lt"/>
                <a:ea typeface="+mn-ea"/>
                <a:cs typeface="+mn-cs"/>
              </a:rPr>
              <a:t>environment, walking around and eventually solving</a:t>
            </a:r>
          </a:p>
          <a:p>
            <a:r>
              <a:rPr lang="en-GB" sz="1200" b="0" i="0" u="none" strike="noStrike" kern="1200" baseline="0" dirty="0">
                <a:solidFill>
                  <a:schemeClr val="tx1"/>
                </a:solidFill>
                <a:latin typeface="+mn-lt"/>
                <a:ea typeface="+mn-ea"/>
                <a:cs typeface="+mn-cs"/>
              </a:rPr>
              <a:t>some environmental puzzle by opening/unlocking</a:t>
            </a:r>
          </a:p>
          <a:p>
            <a:r>
              <a:rPr lang="en-GB" sz="1200" b="0" i="0" u="none" strike="noStrike" kern="1200" baseline="0" dirty="0">
                <a:solidFill>
                  <a:schemeClr val="tx1"/>
                </a:solidFill>
                <a:latin typeface="+mn-lt"/>
                <a:ea typeface="+mn-ea"/>
                <a:cs typeface="+mn-cs"/>
              </a:rPr>
              <a:t>hidden passages, and then, once the dangerous</a:t>
            </a:r>
          </a:p>
          <a:p>
            <a:r>
              <a:rPr lang="en-GB" sz="1200" b="0" i="0" u="none" strike="noStrike" kern="1200" baseline="0" dirty="0">
                <a:solidFill>
                  <a:schemeClr val="tx1"/>
                </a:solidFill>
                <a:latin typeface="+mn-lt"/>
                <a:ea typeface="+mn-ea"/>
                <a:cs typeface="+mn-cs"/>
              </a:rPr>
              <a:t>encounter has been set, it will be our survival instinct</a:t>
            </a:r>
          </a:p>
          <a:p>
            <a:r>
              <a:rPr lang="en-GB" sz="1200" b="0" i="0" u="none" strike="noStrike" kern="1200" baseline="0" dirty="0">
                <a:solidFill>
                  <a:schemeClr val="tx1"/>
                </a:solidFill>
                <a:latin typeface="+mn-lt"/>
                <a:ea typeface="+mn-ea"/>
                <a:cs typeface="+mn-cs"/>
              </a:rPr>
              <a:t>to naturally drive our actions, for example by fighting</a:t>
            </a:r>
          </a:p>
          <a:p>
            <a:r>
              <a:rPr lang="en-GB" sz="1200" b="0" i="0" u="none" strike="noStrike" kern="1200" baseline="0" dirty="0">
                <a:solidFill>
                  <a:schemeClr val="tx1"/>
                </a:solidFill>
                <a:latin typeface="+mn-lt"/>
                <a:ea typeface="+mn-ea"/>
                <a:cs typeface="+mn-cs"/>
              </a:rPr>
              <a:t>the monster or by trying to escape to a safe area.</a:t>
            </a:r>
          </a:p>
          <a:p>
            <a:r>
              <a:rPr lang="en-GB" sz="1200" b="0" i="0" u="none" strike="noStrike" kern="1200" baseline="0" dirty="0">
                <a:solidFill>
                  <a:schemeClr val="tx1"/>
                </a:solidFill>
                <a:latin typeface="+mn-lt"/>
                <a:ea typeface="+mn-ea"/>
                <a:cs typeface="+mn-cs"/>
              </a:rPr>
              <a:t>Either way, the resulting experience and adrenaline</a:t>
            </a:r>
          </a:p>
          <a:p>
            <a:r>
              <a:rPr lang="en-GB" sz="1200" b="0" i="0" u="none" strike="noStrike" kern="1200" baseline="0" dirty="0">
                <a:solidFill>
                  <a:schemeClr val="tx1"/>
                </a:solidFill>
                <a:latin typeface="+mn-lt"/>
                <a:ea typeface="+mn-ea"/>
                <a:cs typeface="+mn-cs"/>
              </a:rPr>
              <a:t>rush will definitely bring excitement and, ultimately,</a:t>
            </a:r>
          </a:p>
          <a:p>
            <a:r>
              <a:rPr lang="en-GB" sz="1200" b="0" i="0" u="none" strike="noStrike" kern="1200" baseline="0" dirty="0">
                <a:solidFill>
                  <a:schemeClr val="tx1"/>
                </a:solidFill>
                <a:latin typeface="+mn-lt"/>
                <a:ea typeface="+mn-ea"/>
                <a:cs typeface="+mn-cs"/>
              </a:rPr>
              <a:t>deliver a fun experience to our brave adventurer.</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43</a:t>
            </a:fld>
            <a:endParaRPr lang="en-GB"/>
          </a:p>
        </p:txBody>
      </p:sp>
    </p:spTree>
    <p:extLst>
      <p:ext uri="{BB962C8B-B14F-4D97-AF65-F5344CB8AC3E}">
        <p14:creationId xmlns:p14="http://schemas.microsoft.com/office/powerpoint/2010/main" val="2786640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To gain a better understanding about the possible</a:t>
            </a:r>
          </a:p>
          <a:p>
            <a:r>
              <a:rPr lang="en-GB" sz="1200" b="0" i="0" u="none" strike="noStrike" kern="1200" baseline="0" dirty="0">
                <a:solidFill>
                  <a:schemeClr val="tx1"/>
                </a:solidFill>
                <a:latin typeface="+mn-lt"/>
                <a:ea typeface="+mn-ea"/>
                <a:cs typeface="+mn-cs"/>
              </a:rPr>
              <a:t>interactions between emotions and instincts we can</a:t>
            </a:r>
          </a:p>
          <a:p>
            <a:r>
              <a:rPr lang="en-GB" sz="1200" b="0" i="0" u="none" strike="noStrike" kern="1200" baseline="0" dirty="0">
                <a:solidFill>
                  <a:schemeClr val="tx1"/>
                </a:solidFill>
                <a:latin typeface="+mn-lt"/>
                <a:ea typeface="+mn-ea"/>
                <a:cs typeface="+mn-cs"/>
              </a:rPr>
              <a:t>describe by using this model, let us imagine we are</a:t>
            </a:r>
          </a:p>
          <a:p>
            <a:r>
              <a:rPr lang="en-GB" sz="1200" b="0" i="0" u="none" strike="noStrike" kern="1200" baseline="0" dirty="0">
                <a:solidFill>
                  <a:schemeClr val="tx1"/>
                </a:solidFill>
                <a:latin typeface="+mn-lt"/>
                <a:ea typeface="+mn-ea"/>
                <a:cs typeface="+mn-cs"/>
              </a:rPr>
              <a:t>designing a hypothetic action/adventure first person</a:t>
            </a:r>
          </a:p>
          <a:p>
            <a:r>
              <a:rPr lang="en-GB" sz="1200" b="0" i="0" u="none" strike="noStrike" kern="1200" baseline="0" dirty="0">
                <a:solidFill>
                  <a:schemeClr val="tx1"/>
                </a:solidFill>
                <a:latin typeface="+mn-lt"/>
                <a:ea typeface="+mn-ea"/>
                <a:cs typeface="+mn-cs"/>
              </a:rPr>
              <a:t>game where we start by immersing the player in a</a:t>
            </a:r>
          </a:p>
          <a:p>
            <a:r>
              <a:rPr lang="en-GB" sz="1200" b="0" i="0" u="none" strike="noStrike" kern="1200" baseline="0" dirty="0">
                <a:solidFill>
                  <a:schemeClr val="tx1"/>
                </a:solidFill>
                <a:latin typeface="+mn-lt"/>
                <a:ea typeface="+mn-ea"/>
                <a:cs typeface="+mn-cs"/>
              </a:rPr>
              <a:t>beautiful and </a:t>
            </a:r>
            <a:r>
              <a:rPr lang="en-GB" sz="1200" b="0" i="0" u="none" strike="noStrike" kern="1200" baseline="0" dirty="0" err="1">
                <a:solidFill>
                  <a:schemeClr val="tx1"/>
                </a:solidFill>
                <a:latin typeface="+mn-lt"/>
                <a:ea typeface="+mn-ea"/>
                <a:cs typeface="+mn-cs"/>
              </a:rPr>
              <a:t>colorful</a:t>
            </a:r>
            <a:r>
              <a:rPr lang="en-GB" sz="1200" b="0" i="0" u="none" strike="noStrike" kern="1200" baseline="0" dirty="0">
                <a:solidFill>
                  <a:schemeClr val="tx1"/>
                </a:solidFill>
                <a:latin typeface="+mn-lt"/>
                <a:ea typeface="+mn-ea"/>
                <a:cs typeface="+mn-cs"/>
              </a:rPr>
              <a:t> environment.</a:t>
            </a:r>
          </a:p>
          <a:p>
            <a:r>
              <a:rPr lang="en-GB" sz="1200" b="0" i="0" u="none" strike="noStrike" kern="1200" baseline="0" dirty="0">
                <a:solidFill>
                  <a:schemeClr val="tx1"/>
                </a:solidFill>
                <a:latin typeface="+mn-lt"/>
                <a:ea typeface="+mn-ea"/>
                <a:cs typeface="+mn-cs"/>
              </a:rPr>
              <a:t>The luscious environment will naturally resonate</a:t>
            </a:r>
          </a:p>
          <a:p>
            <a:r>
              <a:rPr lang="en-GB" sz="1200" b="0" i="0" u="none" strike="noStrike" kern="1200" baseline="0" dirty="0">
                <a:solidFill>
                  <a:schemeClr val="tx1"/>
                </a:solidFill>
                <a:latin typeface="+mn-lt"/>
                <a:ea typeface="+mn-ea"/>
                <a:cs typeface="+mn-cs"/>
              </a:rPr>
              <a:t>with our “</a:t>
            </a:r>
            <a:r>
              <a:rPr lang="en-GB" sz="1200" b="0" i="0" u="none" strike="noStrike" kern="1200" baseline="0" dirty="0" err="1">
                <a:solidFill>
                  <a:schemeClr val="tx1"/>
                </a:solidFill>
                <a:latin typeface="+mn-lt"/>
                <a:ea typeface="+mn-ea"/>
                <a:cs typeface="+mn-cs"/>
              </a:rPr>
              <a:t>color</a:t>
            </a:r>
            <a:r>
              <a:rPr lang="en-GB" sz="1200" b="0" i="0" u="none" strike="noStrike" kern="1200" baseline="0" dirty="0">
                <a:solidFill>
                  <a:schemeClr val="tx1"/>
                </a:solidFill>
                <a:latin typeface="+mn-lt"/>
                <a:ea typeface="+mn-ea"/>
                <a:cs typeface="+mn-cs"/>
              </a:rPr>
              <a:t> appreciation” instinct, giving the</a:t>
            </a:r>
          </a:p>
          <a:p>
            <a:r>
              <a:rPr lang="en-GB" sz="1200" b="0" i="0" u="none" strike="noStrike" kern="1200" baseline="0" dirty="0">
                <a:solidFill>
                  <a:schemeClr val="tx1"/>
                </a:solidFill>
                <a:latin typeface="+mn-lt"/>
                <a:ea typeface="+mn-ea"/>
                <a:cs typeface="+mn-cs"/>
              </a:rPr>
              <a:t>player a sense of well-being and an early feeling of</a:t>
            </a:r>
          </a:p>
          <a:p>
            <a:r>
              <a:rPr lang="en-GB" sz="1200" b="0" i="0" u="none" strike="noStrike" kern="1200" baseline="0" dirty="0">
                <a:solidFill>
                  <a:schemeClr val="tx1"/>
                </a:solidFill>
                <a:latin typeface="+mn-lt"/>
                <a:ea typeface="+mn-ea"/>
                <a:cs typeface="+mn-cs"/>
              </a:rPr>
              <a:t>satisfaction/joy. This, together with the “self</a:t>
            </a:r>
          </a:p>
          <a:p>
            <a:r>
              <a:rPr lang="en-GB" sz="1200" b="0" i="0" u="none" strike="noStrike" kern="1200" baseline="0" dirty="0">
                <a:solidFill>
                  <a:schemeClr val="tx1"/>
                </a:solidFill>
                <a:latin typeface="+mn-lt"/>
                <a:ea typeface="+mn-ea"/>
                <a:cs typeface="+mn-cs"/>
              </a:rPr>
              <a:t>identification” instinct we stimulated through a</a:t>
            </a:r>
          </a:p>
          <a:p>
            <a:r>
              <a:rPr lang="en-GB" sz="1200" b="0" i="0" u="none" strike="noStrike" kern="1200" baseline="0" dirty="0">
                <a:solidFill>
                  <a:schemeClr val="tx1"/>
                </a:solidFill>
                <a:latin typeface="+mn-lt"/>
                <a:ea typeface="+mn-ea"/>
                <a:cs typeface="+mn-cs"/>
              </a:rPr>
              <a:t>proper first person perspective and, possibly, a</a:t>
            </a:r>
          </a:p>
          <a:p>
            <a:r>
              <a:rPr lang="en-GB" sz="1200" b="0" i="0" u="none" strike="noStrike" kern="1200" baseline="0" dirty="0">
                <a:solidFill>
                  <a:schemeClr val="tx1"/>
                </a:solidFill>
                <a:latin typeface="+mn-lt"/>
                <a:ea typeface="+mn-ea"/>
                <a:cs typeface="+mn-cs"/>
              </a:rPr>
              <a:t>compelling background storyline, will also help in</a:t>
            </a:r>
          </a:p>
          <a:p>
            <a:r>
              <a:rPr lang="en-GB" sz="1200" b="0" i="0" u="none" strike="noStrike" kern="1200" baseline="0" dirty="0">
                <a:solidFill>
                  <a:schemeClr val="tx1"/>
                </a:solidFill>
                <a:latin typeface="+mn-lt"/>
                <a:ea typeface="+mn-ea"/>
                <a:cs typeface="+mn-cs"/>
              </a:rPr>
              <a:t>triggering the player’s “curiosity” which, in turn, will</a:t>
            </a:r>
          </a:p>
          <a:p>
            <a:r>
              <a:rPr lang="en-GB" sz="1200" b="0" i="0" u="none" strike="noStrike" kern="1200" baseline="0" dirty="0">
                <a:solidFill>
                  <a:schemeClr val="tx1"/>
                </a:solidFill>
                <a:latin typeface="+mn-lt"/>
                <a:ea typeface="+mn-ea"/>
                <a:cs typeface="+mn-cs"/>
              </a:rPr>
              <a:t>drive him to explore the surroundings. Once this</a:t>
            </a:r>
          </a:p>
          <a:p>
            <a:r>
              <a:rPr lang="en-GB" sz="1200" b="0" i="0" u="none" strike="noStrike" kern="1200" baseline="0" dirty="0">
                <a:solidFill>
                  <a:schemeClr val="tx1"/>
                </a:solidFill>
                <a:latin typeface="+mn-lt"/>
                <a:ea typeface="+mn-ea"/>
                <a:cs typeface="+mn-cs"/>
              </a:rPr>
              <a:t>happens, a “fearful” emotional state can be easily</a:t>
            </a:r>
          </a:p>
          <a:p>
            <a:r>
              <a:rPr lang="en-GB" sz="1200" b="0" i="0" u="none" strike="noStrike" kern="1200" baseline="0" dirty="0">
                <a:solidFill>
                  <a:schemeClr val="tx1"/>
                </a:solidFill>
                <a:latin typeface="+mn-lt"/>
                <a:ea typeface="+mn-ea"/>
                <a:cs typeface="+mn-cs"/>
              </a:rPr>
              <a:t>induced by a sudden encounter with a hostile</a:t>
            </a:r>
          </a:p>
          <a:p>
            <a:r>
              <a:rPr lang="en-GB" sz="1200" b="0" i="0" u="none" strike="noStrike" kern="1200" baseline="0" dirty="0">
                <a:solidFill>
                  <a:schemeClr val="tx1"/>
                </a:solidFill>
                <a:latin typeface="+mn-lt"/>
                <a:ea typeface="+mn-ea"/>
                <a:cs typeface="+mn-cs"/>
              </a:rPr>
              <a:t>creature, triggering the “survival” instincts with</a:t>
            </a:r>
          </a:p>
          <a:p>
            <a:r>
              <a:rPr lang="en-GB" sz="1200" b="0" i="0" u="none" strike="noStrike" kern="1200" baseline="0" dirty="0">
                <a:solidFill>
                  <a:schemeClr val="tx1"/>
                </a:solidFill>
                <a:latin typeface="+mn-lt"/>
                <a:ea typeface="+mn-ea"/>
                <a:cs typeface="+mn-cs"/>
              </a:rPr>
              <a:t>consequent “excitement” for the ensuing battle and</a:t>
            </a:r>
          </a:p>
          <a:p>
            <a:r>
              <a:rPr lang="en-GB" sz="1200" b="0" i="0" u="none" strike="noStrike" kern="1200" baseline="0" dirty="0">
                <a:solidFill>
                  <a:schemeClr val="tx1"/>
                </a:solidFill>
                <a:latin typeface="+mn-lt"/>
                <a:ea typeface="+mn-ea"/>
                <a:cs typeface="+mn-cs"/>
              </a:rPr>
              <a:t>confrontation.</a:t>
            </a:r>
          </a:p>
          <a:p>
            <a:r>
              <a:rPr lang="en-GB" sz="1200" b="0" i="0" u="none" strike="noStrike" kern="1200" baseline="0" dirty="0">
                <a:solidFill>
                  <a:schemeClr val="tx1"/>
                </a:solidFill>
                <a:latin typeface="+mn-lt"/>
                <a:ea typeface="+mn-ea"/>
                <a:cs typeface="+mn-cs"/>
              </a:rPr>
              <a:t>The whole gaming experience, and the corresponding</a:t>
            </a:r>
          </a:p>
          <a:p>
            <a:r>
              <a:rPr lang="en-GB" sz="1200" b="0" i="0" u="none" strike="noStrike" kern="1200" baseline="0" dirty="0">
                <a:solidFill>
                  <a:schemeClr val="tx1"/>
                </a:solidFill>
                <a:latin typeface="+mn-lt"/>
                <a:ea typeface="+mn-ea"/>
                <a:cs typeface="+mn-cs"/>
              </a:rPr>
              <a:t>sequence of emotions and instincts, can be</a:t>
            </a:r>
          </a:p>
          <a:p>
            <a:r>
              <a:rPr lang="en-GB" sz="1200" b="0" i="0" u="none" strike="noStrike" kern="1200" baseline="0" dirty="0">
                <a:solidFill>
                  <a:schemeClr val="tx1"/>
                </a:solidFill>
                <a:latin typeface="+mn-lt"/>
                <a:ea typeface="+mn-ea"/>
                <a:cs typeface="+mn-cs"/>
              </a:rPr>
              <a:t>represented through a diagram, shown in Figure 1,</a:t>
            </a:r>
          </a:p>
          <a:p>
            <a:r>
              <a:rPr lang="en-GB" sz="1200" b="0" i="0" u="none" strike="noStrike" kern="1200" baseline="0" dirty="0">
                <a:solidFill>
                  <a:schemeClr val="tx1"/>
                </a:solidFill>
                <a:latin typeface="+mn-lt"/>
                <a:ea typeface="+mn-ea"/>
                <a:cs typeface="+mn-cs"/>
              </a:rPr>
              <a:t>where we see how specific emotions lead to instincts</a:t>
            </a:r>
          </a:p>
          <a:p>
            <a:r>
              <a:rPr lang="en-GB" sz="1200" b="0" i="0" u="none" strike="noStrike" kern="1200" baseline="0" dirty="0">
                <a:solidFill>
                  <a:schemeClr val="tx1"/>
                </a:solidFill>
                <a:latin typeface="+mn-lt"/>
                <a:ea typeface="+mn-ea"/>
                <a:cs typeface="+mn-cs"/>
              </a:rPr>
              <a:t>that, in turn, push the player to act into the game by</a:t>
            </a:r>
          </a:p>
          <a:p>
            <a:r>
              <a:rPr lang="en-GB" sz="1200" b="0" i="0" u="none" strike="noStrike" kern="1200" baseline="0" dirty="0">
                <a:solidFill>
                  <a:schemeClr val="tx1"/>
                </a:solidFill>
                <a:latin typeface="+mn-lt"/>
                <a:ea typeface="+mn-ea"/>
                <a:cs typeface="+mn-cs"/>
              </a:rPr>
              <a:t>means of the game dynamics, which are then made</a:t>
            </a:r>
          </a:p>
          <a:p>
            <a:r>
              <a:rPr lang="en-GB" sz="1200" b="0" i="0" u="none" strike="noStrike" kern="1200" baseline="0" dirty="0">
                <a:solidFill>
                  <a:schemeClr val="tx1"/>
                </a:solidFill>
                <a:latin typeface="+mn-lt"/>
                <a:ea typeface="+mn-ea"/>
                <a:cs typeface="+mn-cs"/>
              </a:rPr>
              <a:t>possible through particular mechanics. For example,</a:t>
            </a:r>
          </a:p>
          <a:p>
            <a:r>
              <a:rPr lang="en-GB" sz="1200" b="0" i="0" u="none" strike="noStrike" kern="1200" baseline="0" dirty="0">
                <a:solidFill>
                  <a:schemeClr val="tx1"/>
                </a:solidFill>
                <a:latin typeface="+mn-lt"/>
                <a:ea typeface="+mn-ea"/>
                <a:cs typeface="+mn-cs"/>
              </a:rPr>
              <a:t>here, our curiosity will make us explore the</a:t>
            </a:r>
          </a:p>
          <a:p>
            <a:r>
              <a:rPr lang="en-GB" sz="1200" b="0" i="0" u="none" strike="noStrike" kern="1200" baseline="0" dirty="0">
                <a:solidFill>
                  <a:schemeClr val="tx1"/>
                </a:solidFill>
                <a:latin typeface="+mn-lt"/>
                <a:ea typeface="+mn-ea"/>
                <a:cs typeface="+mn-cs"/>
              </a:rPr>
              <a:t>environment, walking around and eventually solving</a:t>
            </a:r>
          </a:p>
          <a:p>
            <a:r>
              <a:rPr lang="en-GB" sz="1200" b="0" i="0" u="none" strike="noStrike" kern="1200" baseline="0" dirty="0">
                <a:solidFill>
                  <a:schemeClr val="tx1"/>
                </a:solidFill>
                <a:latin typeface="+mn-lt"/>
                <a:ea typeface="+mn-ea"/>
                <a:cs typeface="+mn-cs"/>
              </a:rPr>
              <a:t>some environmental puzzle by opening/unlocking</a:t>
            </a:r>
          </a:p>
          <a:p>
            <a:r>
              <a:rPr lang="en-GB" sz="1200" b="0" i="0" u="none" strike="noStrike" kern="1200" baseline="0" dirty="0">
                <a:solidFill>
                  <a:schemeClr val="tx1"/>
                </a:solidFill>
                <a:latin typeface="+mn-lt"/>
                <a:ea typeface="+mn-ea"/>
                <a:cs typeface="+mn-cs"/>
              </a:rPr>
              <a:t>hidden passages, and then, once the dangerous</a:t>
            </a:r>
          </a:p>
          <a:p>
            <a:r>
              <a:rPr lang="en-GB" sz="1200" b="0" i="0" u="none" strike="noStrike" kern="1200" baseline="0" dirty="0">
                <a:solidFill>
                  <a:schemeClr val="tx1"/>
                </a:solidFill>
                <a:latin typeface="+mn-lt"/>
                <a:ea typeface="+mn-ea"/>
                <a:cs typeface="+mn-cs"/>
              </a:rPr>
              <a:t>encounter has been set, it will be our survival instinct</a:t>
            </a:r>
          </a:p>
          <a:p>
            <a:r>
              <a:rPr lang="en-GB" sz="1200" b="0" i="0" u="none" strike="noStrike" kern="1200" baseline="0" dirty="0">
                <a:solidFill>
                  <a:schemeClr val="tx1"/>
                </a:solidFill>
                <a:latin typeface="+mn-lt"/>
                <a:ea typeface="+mn-ea"/>
                <a:cs typeface="+mn-cs"/>
              </a:rPr>
              <a:t>to naturally drive our actions, for example by fighting</a:t>
            </a:r>
          </a:p>
          <a:p>
            <a:r>
              <a:rPr lang="en-GB" sz="1200" b="0" i="0" u="none" strike="noStrike" kern="1200" baseline="0" dirty="0">
                <a:solidFill>
                  <a:schemeClr val="tx1"/>
                </a:solidFill>
                <a:latin typeface="+mn-lt"/>
                <a:ea typeface="+mn-ea"/>
                <a:cs typeface="+mn-cs"/>
              </a:rPr>
              <a:t>the monster or by trying to escape to a safe area.</a:t>
            </a:r>
          </a:p>
          <a:p>
            <a:r>
              <a:rPr lang="en-GB" sz="1200" b="0" i="0" u="none" strike="noStrike" kern="1200" baseline="0" dirty="0">
                <a:solidFill>
                  <a:schemeClr val="tx1"/>
                </a:solidFill>
                <a:latin typeface="+mn-lt"/>
                <a:ea typeface="+mn-ea"/>
                <a:cs typeface="+mn-cs"/>
              </a:rPr>
              <a:t>Either way, the resulting experience and adrenaline</a:t>
            </a:r>
          </a:p>
          <a:p>
            <a:r>
              <a:rPr lang="en-GB" sz="1200" b="0" i="0" u="none" strike="noStrike" kern="1200" baseline="0" dirty="0">
                <a:solidFill>
                  <a:schemeClr val="tx1"/>
                </a:solidFill>
                <a:latin typeface="+mn-lt"/>
                <a:ea typeface="+mn-ea"/>
                <a:cs typeface="+mn-cs"/>
              </a:rPr>
              <a:t>rush will definitely bring excitement and, ultimately,</a:t>
            </a:r>
          </a:p>
          <a:p>
            <a:r>
              <a:rPr lang="en-GB" sz="1200" b="0" i="0" u="none" strike="noStrike" kern="1200" baseline="0" dirty="0">
                <a:solidFill>
                  <a:schemeClr val="tx1"/>
                </a:solidFill>
                <a:latin typeface="+mn-lt"/>
                <a:ea typeface="+mn-ea"/>
                <a:cs typeface="+mn-cs"/>
              </a:rPr>
              <a:t>deliver a fun experience to our brave adventurer.</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44</a:t>
            </a:fld>
            <a:endParaRPr lang="en-GB"/>
          </a:p>
        </p:txBody>
      </p:sp>
    </p:spTree>
    <p:extLst>
      <p:ext uri="{BB962C8B-B14F-4D97-AF65-F5344CB8AC3E}">
        <p14:creationId xmlns:p14="http://schemas.microsoft.com/office/powerpoint/2010/main" val="4280137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Games Are Unpredictable</a:t>
            </a:r>
          </a:p>
          <a:p>
            <a:r>
              <a:rPr lang="en-GB" sz="1200" b="0" i="0" u="none" strike="noStrike" kern="1200" baseline="0" dirty="0">
                <a:solidFill>
                  <a:schemeClr val="tx1"/>
                </a:solidFill>
                <a:latin typeface="+mn-lt"/>
                <a:ea typeface="+mn-ea"/>
                <a:cs typeface="+mn-cs"/>
              </a:rPr>
              <a:t>A game’s outcome should not be clear from the start: To a certain extent, games</a:t>
            </a:r>
          </a:p>
          <a:p>
            <a:r>
              <a:rPr lang="en-GB" sz="1200" b="0" i="0" u="none" strike="noStrike" kern="1200" baseline="0" dirty="0">
                <a:solidFill>
                  <a:schemeClr val="tx1"/>
                </a:solidFill>
                <a:latin typeface="+mn-lt"/>
                <a:ea typeface="+mn-ea"/>
                <a:cs typeface="+mn-cs"/>
              </a:rPr>
              <a:t>should be </a:t>
            </a:r>
            <a:r>
              <a:rPr lang="en-GB" sz="1200" b="0" i="1" u="none" strike="noStrike" kern="1200" baseline="0" dirty="0">
                <a:solidFill>
                  <a:schemeClr val="tx1"/>
                </a:solidFill>
                <a:latin typeface="+mn-lt"/>
                <a:ea typeface="+mn-ea"/>
                <a:cs typeface="+mn-cs"/>
              </a:rPr>
              <a:t>unpredictable</a:t>
            </a:r>
            <a:r>
              <a:rPr lang="en-GB" sz="1200" b="0" i="0" u="none" strike="noStrike" kern="1200" baseline="0" dirty="0">
                <a:solidFill>
                  <a:schemeClr val="tx1"/>
                </a:solidFill>
                <a:latin typeface="+mn-lt"/>
                <a:ea typeface="+mn-ea"/>
                <a:cs typeface="+mn-cs"/>
              </a:rPr>
              <a:t>. A game that is predictable is usually not much fun. A simple</a:t>
            </a:r>
          </a:p>
          <a:p>
            <a:r>
              <a:rPr lang="en-GB" sz="1200" b="0" i="0" u="none" strike="noStrike" kern="1200" baseline="0" dirty="0">
                <a:solidFill>
                  <a:schemeClr val="tx1"/>
                </a:solidFill>
                <a:latin typeface="+mn-lt"/>
                <a:ea typeface="+mn-ea"/>
                <a:cs typeface="+mn-cs"/>
              </a:rPr>
              <a:t>way of creating unpredictable outcomes is to include an element of chance, such as</a:t>
            </a:r>
          </a:p>
          <a:p>
            <a:r>
              <a:rPr lang="en-GB" sz="1200" b="0" i="0" u="none" strike="noStrike" kern="1200" baseline="0" dirty="0">
                <a:solidFill>
                  <a:schemeClr val="tx1"/>
                </a:solidFill>
                <a:latin typeface="+mn-lt"/>
                <a:ea typeface="+mn-ea"/>
                <a:cs typeface="+mn-cs"/>
              </a:rPr>
              <a:t>a throw of the dice or the twirl of a spinner in a board game. Short games such as</a:t>
            </a:r>
          </a:p>
          <a:p>
            <a:r>
              <a:rPr lang="en-GB" sz="1200" b="0" i="0" u="none" strike="noStrike" kern="1200" baseline="0" dirty="0">
                <a:solidFill>
                  <a:schemeClr val="tx1"/>
                </a:solidFill>
                <a:latin typeface="+mn-lt"/>
                <a:ea typeface="+mn-ea"/>
                <a:cs typeface="+mn-cs"/>
              </a:rPr>
              <a:t>blackjack or Klondike (the most familiar form of solitaire played with cards) depend</a:t>
            </a:r>
          </a:p>
          <a:p>
            <a:r>
              <a:rPr lang="en-GB" sz="1200" b="0" i="0" u="none" strike="noStrike" kern="1200" baseline="0" dirty="0">
                <a:solidFill>
                  <a:schemeClr val="tx1"/>
                </a:solidFill>
                <a:latin typeface="+mn-lt"/>
                <a:ea typeface="+mn-ea"/>
                <a:cs typeface="+mn-cs"/>
              </a:rPr>
              <a:t>almost entirely on chance. In longer games, however, players want their skills and</a:t>
            </a:r>
          </a:p>
          <a:p>
            <a:r>
              <a:rPr lang="en-GB" sz="1200" b="0" i="0" u="none" strike="noStrike" kern="1200" baseline="0" dirty="0">
                <a:solidFill>
                  <a:schemeClr val="tx1"/>
                </a:solidFill>
                <a:latin typeface="+mn-lt"/>
                <a:ea typeface="+mn-ea"/>
                <a:cs typeface="+mn-cs"/>
              </a:rPr>
              <a:t>their strategic decisions to make more of a difference. When players feel that their</a:t>
            </a:r>
          </a:p>
          <a:p>
            <a:r>
              <a:rPr lang="en-GB" sz="1200" b="0" i="0" u="none" strike="noStrike" kern="1200" baseline="0" dirty="0">
                <a:solidFill>
                  <a:schemeClr val="tx1"/>
                </a:solidFill>
                <a:latin typeface="+mn-lt"/>
                <a:ea typeface="+mn-ea"/>
                <a:cs typeface="+mn-cs"/>
              </a:rPr>
              <a:t>decisions and game-playing skills do not matter, they quickly become frustrated.</a:t>
            </a:r>
          </a:p>
          <a:p>
            <a:r>
              <a:rPr lang="en-GB" sz="1200" b="0" i="0" u="none" strike="noStrike" kern="1200" baseline="0" dirty="0">
                <a:solidFill>
                  <a:schemeClr val="tx1"/>
                </a:solidFill>
                <a:latin typeface="+mn-lt"/>
                <a:ea typeface="+mn-ea"/>
                <a:cs typeface="+mn-cs"/>
              </a:rPr>
              <a:t>Pure games of chance have their place in a casino, but for most other games, skill</a:t>
            </a:r>
          </a:p>
          <a:p>
            <a:r>
              <a:rPr lang="en-GB" sz="1200" b="0" i="0" u="none" strike="noStrike" kern="1200" baseline="0" dirty="0">
                <a:solidFill>
                  <a:schemeClr val="tx1"/>
                </a:solidFill>
                <a:latin typeface="+mn-lt"/>
                <a:ea typeface="+mn-ea"/>
                <a:cs typeface="+mn-cs"/>
              </a:rPr>
              <a:t>should also contribute to victory. The longer the game is, the more true this is.</a:t>
            </a:r>
          </a:p>
          <a:p>
            <a:r>
              <a:rPr lang="en-GB" sz="1200" b="0" i="0" u="none" strike="noStrike" kern="1200" baseline="0" dirty="0">
                <a:solidFill>
                  <a:schemeClr val="tx1"/>
                </a:solidFill>
                <a:latin typeface="+mn-lt"/>
                <a:ea typeface="+mn-ea"/>
                <a:cs typeface="+mn-cs"/>
              </a:rPr>
              <a:t>In addition to chance, there are two other, and more sophisticated, ways to make</a:t>
            </a:r>
          </a:p>
          <a:p>
            <a:r>
              <a:rPr lang="en-GB" sz="1200" b="0" i="0" u="none" strike="noStrike" kern="1200" baseline="0" dirty="0">
                <a:solidFill>
                  <a:schemeClr val="tx1"/>
                </a:solidFill>
                <a:latin typeface="+mn-lt"/>
                <a:ea typeface="+mn-ea"/>
                <a:cs typeface="+mn-cs"/>
              </a:rPr>
              <a:t>games unpredictable: choices made by players and complex gameplay created by the</a:t>
            </a:r>
          </a:p>
          <a:p>
            <a:r>
              <a:rPr lang="en-GB" sz="1200" b="0" i="0" u="none" strike="noStrike" kern="1200" baseline="0" dirty="0">
                <a:solidFill>
                  <a:schemeClr val="tx1"/>
                </a:solidFill>
                <a:latin typeface="+mn-lt"/>
                <a:ea typeface="+mn-ea"/>
                <a:cs typeface="+mn-cs"/>
              </a:rPr>
              <a:t>game’s rules.</a:t>
            </a:r>
          </a:p>
          <a:p>
            <a:endParaRPr lang="en-GB" sz="1200" b="0" i="0" u="none" strike="noStrike" kern="1200" baseline="0" dirty="0">
              <a:solidFill>
                <a:schemeClr val="tx1"/>
              </a:solidFill>
              <a:latin typeface="+mn-lt"/>
              <a:ea typeface="+mn-ea"/>
              <a:cs typeface="+mn-cs"/>
            </a:endParaRPr>
          </a:p>
          <a:p>
            <a:endParaRPr lang="en-GB" sz="1200" b="1"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Stochastic</a:t>
            </a:r>
            <a:r>
              <a:rPr lang="en-GB" sz="1200" b="0" i="0" kern="1200" dirty="0">
                <a:solidFill>
                  <a:schemeClr val="tx1"/>
                </a:solidFill>
                <a:effectLst/>
                <a:latin typeface="+mn-lt"/>
                <a:ea typeface="+mn-ea"/>
                <a:cs typeface="+mn-cs"/>
              </a:rPr>
              <a:t> refers to a randomly determined process.</a:t>
            </a:r>
            <a:r>
              <a:rPr lang="en-GB" sz="1200" b="0" i="0" u="none" strike="noStrike" kern="1200" baseline="30000" dirty="0">
                <a:solidFill>
                  <a:schemeClr val="tx1"/>
                </a:solidFill>
                <a:effectLst/>
                <a:latin typeface="+mn-lt"/>
                <a:ea typeface="+mn-ea"/>
                <a:cs typeface="+mn-cs"/>
                <a:hlinkClick r:id="rId3"/>
              </a:rPr>
              <a:t>[1]</a:t>
            </a:r>
            <a:r>
              <a:rPr lang="en-GB" sz="1200" b="0" i="0" kern="1200" dirty="0">
                <a:solidFill>
                  <a:schemeClr val="tx1"/>
                </a:solidFill>
                <a:effectLst/>
                <a:latin typeface="+mn-lt"/>
                <a:ea typeface="+mn-ea"/>
                <a:cs typeface="+mn-cs"/>
              </a:rPr>
              <a:t> The word first appeared in English to describe a mathematical object called a </a:t>
            </a:r>
            <a:r>
              <a:rPr lang="en-GB" sz="1200" b="0" i="0" u="none" strike="noStrike" kern="1200" dirty="0">
                <a:solidFill>
                  <a:schemeClr val="tx1"/>
                </a:solidFill>
                <a:effectLst/>
                <a:latin typeface="+mn-lt"/>
                <a:ea typeface="+mn-ea"/>
                <a:cs typeface="+mn-cs"/>
                <a:hlinkClick r:id="rId4" tooltip="Stochastic process"/>
              </a:rPr>
              <a:t>stochastic process</a:t>
            </a:r>
            <a:r>
              <a:rPr lang="en-GB" sz="1200" b="0" i="0" kern="1200" dirty="0">
                <a:solidFill>
                  <a:schemeClr val="tx1"/>
                </a:solidFill>
                <a:effectLst/>
                <a:latin typeface="+mn-lt"/>
                <a:ea typeface="+mn-ea"/>
                <a:cs typeface="+mn-cs"/>
              </a:rPr>
              <a:t>, but now in mathematics the terms </a:t>
            </a:r>
            <a:r>
              <a:rPr lang="en-GB" sz="1200" b="0" i="1" kern="1200" dirty="0">
                <a:solidFill>
                  <a:schemeClr val="tx1"/>
                </a:solidFill>
                <a:effectLst/>
                <a:latin typeface="+mn-lt"/>
                <a:ea typeface="+mn-ea"/>
                <a:cs typeface="+mn-cs"/>
              </a:rPr>
              <a:t>stochastic process</a:t>
            </a:r>
            <a:r>
              <a:rPr lang="en-GB" sz="1200" b="0" i="0" kern="1200" dirty="0">
                <a:solidFill>
                  <a:schemeClr val="tx1"/>
                </a:solidFill>
                <a:effectLst/>
                <a:latin typeface="+mn-lt"/>
                <a:ea typeface="+mn-ea"/>
                <a:cs typeface="+mn-cs"/>
              </a:rPr>
              <a:t> and </a:t>
            </a:r>
            <a:r>
              <a:rPr lang="en-GB" sz="1200" b="0" i="1" kern="1200" dirty="0">
                <a:solidFill>
                  <a:schemeClr val="tx1"/>
                </a:solidFill>
                <a:effectLst/>
                <a:latin typeface="+mn-lt"/>
                <a:ea typeface="+mn-ea"/>
                <a:cs typeface="+mn-cs"/>
              </a:rPr>
              <a:t>random process</a:t>
            </a:r>
            <a:r>
              <a:rPr lang="en-GB" sz="1200" b="0" i="0" kern="1200" dirty="0">
                <a:solidFill>
                  <a:schemeClr val="tx1"/>
                </a:solidFill>
                <a:effectLst/>
                <a:latin typeface="+mn-lt"/>
                <a:ea typeface="+mn-ea"/>
                <a:cs typeface="+mn-cs"/>
              </a:rPr>
              <a:t> are considered interchangeable.</a:t>
            </a:r>
            <a:r>
              <a:rPr lang="en-GB" sz="1200" b="0" i="0" u="none" strike="noStrike" kern="1200" baseline="30000" dirty="0">
                <a:solidFill>
                  <a:schemeClr val="tx1"/>
                </a:solidFill>
                <a:effectLst/>
                <a:latin typeface="+mn-lt"/>
                <a:ea typeface="+mn-ea"/>
                <a:cs typeface="+mn-cs"/>
                <a:hlinkClick r:id="rId5"/>
              </a:rPr>
              <a:t>[2]</a:t>
            </a:r>
            <a:r>
              <a:rPr lang="en-GB" sz="1200" b="0" i="0" u="none" strike="noStrike" kern="1200" baseline="30000" dirty="0">
                <a:solidFill>
                  <a:schemeClr val="tx1"/>
                </a:solidFill>
                <a:effectLst/>
                <a:latin typeface="+mn-lt"/>
                <a:ea typeface="+mn-ea"/>
                <a:cs typeface="+mn-cs"/>
                <a:hlinkClick r:id="rId6"/>
              </a:rPr>
              <a:t>[3]</a:t>
            </a:r>
            <a:r>
              <a:rPr lang="en-GB" sz="1200" b="0" i="0" u="none" strike="noStrike" kern="1200" baseline="30000" dirty="0">
                <a:solidFill>
                  <a:schemeClr val="tx1"/>
                </a:solidFill>
                <a:effectLst/>
                <a:latin typeface="+mn-lt"/>
                <a:ea typeface="+mn-ea"/>
                <a:cs typeface="+mn-cs"/>
                <a:hlinkClick r:id="rId7"/>
              </a:rPr>
              <a:t>[4]</a:t>
            </a:r>
            <a:r>
              <a:rPr lang="en-GB" sz="1200" b="0" i="0" u="none" strike="noStrike" kern="1200" baseline="30000" dirty="0">
                <a:solidFill>
                  <a:schemeClr val="tx1"/>
                </a:solidFill>
                <a:effectLst/>
                <a:latin typeface="+mn-lt"/>
                <a:ea typeface="+mn-ea"/>
                <a:cs typeface="+mn-cs"/>
                <a:hlinkClick r:id="rId8"/>
              </a:rPr>
              <a:t>[5]</a:t>
            </a:r>
            <a:r>
              <a:rPr lang="en-GB" sz="1200" b="0" i="0" u="none" strike="noStrike" kern="1200" baseline="30000" dirty="0">
                <a:solidFill>
                  <a:schemeClr val="tx1"/>
                </a:solidFill>
                <a:effectLst/>
                <a:latin typeface="+mn-lt"/>
                <a:ea typeface="+mn-ea"/>
                <a:cs typeface="+mn-cs"/>
                <a:hlinkClick r:id="rId9"/>
              </a:rPr>
              <a:t>[6]</a:t>
            </a:r>
            <a:r>
              <a:rPr lang="en-GB" sz="1200" b="0" i="0" kern="1200" dirty="0">
                <a:solidFill>
                  <a:schemeClr val="tx1"/>
                </a:solidFill>
                <a:effectLst/>
                <a:latin typeface="+mn-lt"/>
                <a:ea typeface="+mn-ea"/>
                <a:cs typeface="+mn-cs"/>
              </a:rPr>
              <a:t> The word, with its current definition meaning random, came from German, but it originally came from </a:t>
            </a:r>
            <a:r>
              <a:rPr lang="en-GB" sz="1200" b="0" i="0" u="none" strike="noStrike" kern="1200" dirty="0">
                <a:solidFill>
                  <a:schemeClr val="tx1"/>
                </a:solidFill>
                <a:effectLst/>
                <a:latin typeface="+mn-lt"/>
                <a:ea typeface="+mn-ea"/>
                <a:cs typeface="+mn-cs"/>
                <a:hlinkClick r:id="rId10" tooltip="Greek language"/>
              </a:rPr>
              <a:t>Greek</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στόχος</a:t>
            </a:r>
            <a:r>
              <a:rPr lang="en-GB" sz="1200" b="0" i="1" kern="1200" dirty="0">
                <a:solidFill>
                  <a:schemeClr val="tx1"/>
                </a:solidFill>
                <a:effectLst/>
                <a:latin typeface="+mn-lt"/>
                <a:ea typeface="+mn-ea"/>
                <a:cs typeface="+mn-cs"/>
              </a:rPr>
              <a:t> (</a:t>
            </a:r>
            <a:r>
              <a:rPr lang="en-GB" sz="1200" b="0" i="1" kern="1200" dirty="0" err="1">
                <a:solidFill>
                  <a:schemeClr val="tx1"/>
                </a:solidFill>
                <a:effectLst/>
                <a:latin typeface="+mn-lt"/>
                <a:ea typeface="+mn-ea"/>
                <a:cs typeface="+mn-cs"/>
              </a:rPr>
              <a:t>stókhos</a:t>
            </a:r>
            <a:r>
              <a:rPr lang="en-GB" sz="1200" b="0" i="1" kern="1200" dirty="0">
                <a:solidFill>
                  <a:schemeClr val="tx1"/>
                </a:solidFill>
                <a:effectLst/>
                <a:latin typeface="+mn-lt"/>
                <a:ea typeface="+mn-ea"/>
                <a:cs typeface="+mn-cs"/>
              </a:rPr>
              <a:t>)</a:t>
            </a:r>
            <a:r>
              <a:rPr lang="en-GB" sz="1200" b="0" i="0" kern="1200" dirty="0">
                <a:solidFill>
                  <a:schemeClr val="tx1"/>
                </a:solidFill>
                <a:effectLst/>
                <a:latin typeface="+mn-lt"/>
                <a:ea typeface="+mn-ea"/>
                <a:cs typeface="+mn-cs"/>
              </a:rPr>
              <a:t>, meaning 'aim, guess'.</a:t>
            </a:r>
            <a:r>
              <a:rPr lang="en-GB" sz="1200" b="0" i="0" u="none" strike="noStrike" kern="1200" baseline="30000" dirty="0">
                <a:solidFill>
                  <a:schemeClr val="tx1"/>
                </a:solidFill>
                <a:effectLst/>
                <a:latin typeface="+mn-lt"/>
                <a:ea typeface="+mn-ea"/>
                <a:cs typeface="+mn-cs"/>
                <a:hlinkClick r:id="rId3"/>
              </a:rPr>
              <a:t>[1]</a:t>
            </a:r>
            <a:endParaRPr lang="en-US" dirty="0"/>
          </a:p>
        </p:txBody>
      </p:sp>
      <p:sp>
        <p:nvSpPr>
          <p:cNvPr id="4" name="Slide Number Placeholder 3"/>
          <p:cNvSpPr>
            <a:spLocks noGrp="1"/>
          </p:cNvSpPr>
          <p:nvPr>
            <p:ph type="sldNum" sz="quarter" idx="10"/>
          </p:nvPr>
        </p:nvSpPr>
        <p:spPr/>
        <p:txBody>
          <a:bodyPr/>
          <a:lstStyle/>
          <a:p>
            <a:pPr>
              <a:defRPr/>
            </a:pPr>
            <a:fld id="{975DEEF1-9791-4AD6-B94D-7F636C78ED18}" type="slidenum">
              <a:rPr lang="en-GB" smtClean="0"/>
              <a:pPr>
                <a:defRPr/>
              </a:pPr>
              <a:t>8</a:t>
            </a:fld>
            <a:endParaRPr lang="en-GB"/>
          </a:p>
        </p:txBody>
      </p:sp>
    </p:spTree>
    <p:extLst>
      <p:ext uri="{BB962C8B-B14F-4D97-AF65-F5344CB8AC3E}">
        <p14:creationId xmlns:p14="http://schemas.microsoft.com/office/powerpoint/2010/main" val="2546249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A simple game such as rock-paper-scissors (or </a:t>
            </a:r>
            <a:r>
              <a:rPr lang="en-GB" sz="1200" b="0" i="0" u="none" strike="noStrike" kern="1200" baseline="0" dirty="0" err="1">
                <a:solidFill>
                  <a:schemeClr val="tx1"/>
                </a:solidFill>
                <a:latin typeface="+mn-lt"/>
                <a:ea typeface="+mn-ea"/>
                <a:cs typeface="+mn-cs"/>
              </a:rPr>
              <a:t>roshambo</a:t>
            </a:r>
            <a:r>
              <a:rPr lang="en-GB" sz="1200" b="0" i="0" u="none" strike="noStrike" kern="1200" baseline="0" dirty="0">
                <a:solidFill>
                  <a:schemeClr val="tx1"/>
                </a:solidFill>
                <a:latin typeface="+mn-lt"/>
                <a:ea typeface="+mn-ea"/>
                <a:cs typeface="+mn-cs"/>
              </a:rPr>
              <a:t>/</a:t>
            </a:r>
            <a:r>
              <a:rPr lang="en-GB" sz="1200" b="0" i="0" u="none" strike="noStrike" kern="1200" baseline="0" dirty="0" err="1">
                <a:solidFill>
                  <a:schemeClr val="tx1"/>
                </a:solidFill>
                <a:latin typeface="+mn-lt"/>
                <a:ea typeface="+mn-ea"/>
                <a:cs typeface="+mn-cs"/>
              </a:rPr>
              <a:t>rochambeau</a:t>
            </a:r>
            <a:r>
              <a:rPr lang="en-GB" sz="1200" b="0" i="0" u="none" strike="noStrike" kern="1200" baseline="0" dirty="0">
                <a:solidFill>
                  <a:schemeClr val="tx1"/>
                </a:solidFill>
                <a:latin typeface="+mn-lt"/>
                <a:ea typeface="+mn-ea"/>
                <a:cs typeface="+mn-cs"/>
              </a:rPr>
              <a:t>) is unpredictable</a:t>
            </a:r>
          </a:p>
          <a:p>
            <a:r>
              <a:rPr lang="en-GB" sz="1200" b="0" i="0" u="none" strike="noStrike" kern="1200" baseline="0" dirty="0">
                <a:solidFill>
                  <a:schemeClr val="tx1"/>
                </a:solidFill>
                <a:latin typeface="+mn-lt"/>
                <a:ea typeface="+mn-ea"/>
                <a:cs typeface="+mn-cs"/>
              </a:rPr>
              <a:t>because its outcome depends on the decisions made by the players. The rules</a:t>
            </a:r>
          </a:p>
          <a:p>
            <a:r>
              <a:rPr lang="en-GB" sz="1200" b="0" i="0" u="none" strike="noStrike" kern="1200" baseline="0" dirty="0">
                <a:solidFill>
                  <a:schemeClr val="tx1"/>
                </a:solidFill>
                <a:latin typeface="+mn-lt"/>
                <a:ea typeface="+mn-ea"/>
                <a:cs typeface="+mn-cs"/>
              </a:rPr>
              <a:t>do not </a:t>
            </a:r>
            <a:r>
              <a:rPr lang="en-GB" sz="1200" b="0" i="0" u="none" strike="noStrike" kern="1200" baseline="0" dirty="0" err="1">
                <a:solidFill>
                  <a:schemeClr val="tx1"/>
                </a:solidFill>
                <a:latin typeface="+mn-lt"/>
                <a:ea typeface="+mn-ea"/>
                <a:cs typeface="+mn-cs"/>
              </a:rPr>
              <a:t>favor</a:t>
            </a:r>
            <a:r>
              <a:rPr lang="en-GB" sz="1200" b="0" i="0" u="none" strike="noStrike" kern="1200" baseline="0" dirty="0">
                <a:solidFill>
                  <a:schemeClr val="tx1"/>
                </a:solidFill>
                <a:latin typeface="+mn-lt"/>
                <a:ea typeface="+mn-ea"/>
                <a:cs typeface="+mn-cs"/>
              </a:rPr>
              <a:t> one choice or another; they do not suggest a particular strategy. Trying</a:t>
            </a:r>
          </a:p>
          <a:p>
            <a:r>
              <a:rPr lang="en-GB" sz="1200" b="0" i="0" u="none" strike="noStrike" kern="1200" baseline="0" dirty="0">
                <a:solidFill>
                  <a:schemeClr val="tx1"/>
                </a:solidFill>
                <a:latin typeface="+mn-lt"/>
                <a:ea typeface="+mn-ea"/>
                <a:cs typeface="+mn-cs"/>
              </a:rPr>
              <a:t>to second-guess or influence the choice of your opponent might involve empathy</a:t>
            </a:r>
          </a:p>
          <a:p>
            <a:r>
              <a:rPr lang="en-GB" sz="1200" b="0" i="0" u="none" strike="noStrike" kern="1200" baseline="0" dirty="0">
                <a:solidFill>
                  <a:schemeClr val="tx1"/>
                </a:solidFill>
                <a:latin typeface="+mn-lt"/>
                <a:ea typeface="+mn-ea"/>
                <a:cs typeface="+mn-cs"/>
              </a:rPr>
              <a:t>or reverse psychology, but it remains largely outside the individual player’s control.</a:t>
            </a:r>
          </a:p>
          <a:p>
            <a:r>
              <a:rPr lang="en-GB" sz="1200" b="0" i="0" u="none" strike="noStrike" kern="1200" baseline="0" dirty="0">
                <a:solidFill>
                  <a:schemeClr val="tx1"/>
                </a:solidFill>
                <a:latin typeface="+mn-lt"/>
                <a:ea typeface="+mn-ea"/>
                <a:cs typeface="+mn-cs"/>
              </a:rPr>
              <a:t>The classic board game </a:t>
            </a:r>
            <a:r>
              <a:rPr lang="en-GB" sz="1200" b="0" i="1" u="none" strike="noStrike" kern="1200" baseline="0" dirty="0">
                <a:solidFill>
                  <a:schemeClr val="tx1"/>
                </a:solidFill>
                <a:latin typeface="+mn-lt"/>
                <a:ea typeface="+mn-ea"/>
                <a:cs typeface="+mn-cs"/>
              </a:rPr>
              <a:t>Diplomacy </a:t>
            </a:r>
            <a:r>
              <a:rPr lang="en-GB" sz="1200" b="0" i="0" u="none" strike="noStrike" kern="1200" baseline="0" dirty="0">
                <a:solidFill>
                  <a:schemeClr val="tx1"/>
                </a:solidFill>
                <a:latin typeface="+mn-lt"/>
                <a:ea typeface="+mn-ea"/>
                <a:cs typeface="+mn-cs"/>
              </a:rPr>
              <a:t>uses a similar mechanism. In this game, players</a:t>
            </a:r>
          </a:p>
          <a:p>
            <a:r>
              <a:rPr lang="en-GB" sz="1200" b="0" i="0" u="none" strike="noStrike" kern="1200" baseline="0" dirty="0">
                <a:solidFill>
                  <a:schemeClr val="tx1"/>
                </a:solidFill>
                <a:latin typeface="+mn-lt"/>
                <a:ea typeface="+mn-ea"/>
                <a:cs typeface="+mn-cs"/>
              </a:rPr>
              <a:t>control only a handful of armies and fleets. Victory in battle simply goes to the side</a:t>
            </a:r>
          </a:p>
          <a:p>
            <a:r>
              <a:rPr lang="en-GB" sz="1200" b="0" i="0" u="none" strike="noStrike" kern="1200" baseline="0" dirty="0">
                <a:solidFill>
                  <a:schemeClr val="tx1"/>
                </a:solidFill>
                <a:latin typeface="+mn-lt"/>
                <a:ea typeface="+mn-ea"/>
                <a:cs typeface="+mn-cs"/>
              </a:rPr>
              <a:t>that committed the largest number of units to a battle. However, because all the</a:t>
            </a:r>
          </a:p>
          <a:p>
            <a:r>
              <a:rPr lang="en-GB" sz="1200" b="0" i="0" u="none" strike="noStrike" kern="1200" baseline="0" dirty="0">
                <a:solidFill>
                  <a:schemeClr val="tx1"/>
                </a:solidFill>
                <a:latin typeface="+mn-lt"/>
                <a:ea typeface="+mn-ea"/>
                <a:cs typeface="+mn-cs"/>
              </a:rPr>
              <a:t>players write down their moves secretly and resolve their turns simultaneously, the</a:t>
            </a:r>
          </a:p>
          <a:p>
            <a:r>
              <a:rPr lang="en-GB" sz="1200" b="0" i="0" u="none" strike="noStrike" kern="1200" baseline="0" dirty="0">
                <a:solidFill>
                  <a:schemeClr val="tx1"/>
                </a:solidFill>
                <a:latin typeface="+mn-lt"/>
                <a:ea typeface="+mn-ea"/>
                <a:cs typeface="+mn-cs"/>
              </a:rPr>
              <a:t>players must use their social skills to find out where their opponent will strike and</a:t>
            </a:r>
          </a:p>
          <a:p>
            <a:r>
              <a:rPr lang="en-GB" sz="1200" b="0" i="0" u="none" strike="noStrike" kern="1200" baseline="0" dirty="0">
                <a:solidFill>
                  <a:schemeClr val="tx1"/>
                </a:solidFill>
                <a:latin typeface="+mn-lt"/>
                <a:ea typeface="+mn-ea"/>
                <a:cs typeface="+mn-cs"/>
              </a:rPr>
              <a:t>to convince their allies to support their offensive and defensive </a:t>
            </a:r>
            <a:r>
              <a:rPr lang="en-GB" sz="1200" b="0" i="0" u="none" strike="noStrike" kern="1200" baseline="0" dirty="0" err="1">
                <a:solidFill>
                  <a:schemeClr val="tx1"/>
                </a:solidFill>
                <a:latin typeface="+mn-lt"/>
                <a:ea typeface="+mn-ea"/>
                <a:cs typeface="+mn-cs"/>
              </a:rPr>
              <a:t>maneuvers</a:t>
            </a:r>
            <a:r>
              <a:rPr lang="en-GB" sz="1200" b="0" i="0" u="none" strike="noStrike" kern="1200" baseline="0" dirty="0">
                <a:solidFill>
                  <a:schemeClr val="tx1"/>
                </a:solidFill>
                <a:latin typeface="+mn-lt"/>
                <a:ea typeface="+mn-ea"/>
                <a:cs typeface="+mn-cs"/>
              </a:rPr>
              <a:t>.</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975DEEF1-9791-4AD6-B94D-7F636C78ED18}" type="slidenum">
              <a:rPr lang="en-GB" smtClean="0"/>
              <a:pPr>
                <a:defRPr/>
              </a:pPr>
              <a:t>9</a:t>
            </a:fld>
            <a:endParaRPr lang="en-GB"/>
          </a:p>
        </p:txBody>
      </p:sp>
    </p:spTree>
    <p:extLst>
      <p:ext uri="{BB962C8B-B14F-4D97-AF65-F5344CB8AC3E}">
        <p14:creationId xmlns:p14="http://schemas.microsoft.com/office/powerpoint/2010/main" val="37055273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When the rules of a game are complex, they can also make a game unpredictable,</a:t>
            </a:r>
          </a:p>
          <a:p>
            <a:r>
              <a:rPr lang="en-GB" sz="1200" b="0" i="0" u="none" strike="noStrike" kern="1200" baseline="0" dirty="0">
                <a:solidFill>
                  <a:schemeClr val="tx1"/>
                </a:solidFill>
                <a:latin typeface="+mn-lt"/>
                <a:ea typeface="+mn-ea"/>
                <a:cs typeface="+mn-cs"/>
              </a:rPr>
              <a:t>at least to human beings. Complex systems usually have many interacting parts.</a:t>
            </a:r>
          </a:p>
          <a:p>
            <a:r>
              <a:rPr lang="en-GB" sz="1200" b="0" i="0" u="none" strike="noStrike" kern="1200" baseline="0" dirty="0">
                <a:solidFill>
                  <a:schemeClr val="tx1"/>
                </a:solidFill>
                <a:latin typeface="+mn-lt"/>
                <a:ea typeface="+mn-ea"/>
                <a:cs typeface="+mn-cs"/>
              </a:rPr>
              <a:t>The </a:t>
            </a:r>
            <a:r>
              <a:rPr lang="en-GB" sz="1200" b="0" i="0" u="none" strike="noStrike" kern="1200" baseline="0" dirty="0" err="1">
                <a:solidFill>
                  <a:schemeClr val="tx1"/>
                </a:solidFill>
                <a:latin typeface="+mn-lt"/>
                <a:ea typeface="+mn-ea"/>
                <a:cs typeface="+mn-cs"/>
              </a:rPr>
              <a:t>behavior</a:t>
            </a:r>
            <a:r>
              <a:rPr lang="en-GB" sz="1200" b="0" i="0" u="none" strike="noStrike" kern="1200" baseline="0" dirty="0">
                <a:solidFill>
                  <a:schemeClr val="tx1"/>
                </a:solidFill>
                <a:latin typeface="+mn-lt"/>
                <a:ea typeface="+mn-ea"/>
                <a:cs typeface="+mn-cs"/>
              </a:rPr>
              <a:t> of individual parts might be easy to understand; their rules might be</a:t>
            </a:r>
          </a:p>
          <a:p>
            <a:r>
              <a:rPr lang="en-GB" sz="1200" b="0" i="0" u="none" strike="noStrike" kern="1200" baseline="0" dirty="0">
                <a:solidFill>
                  <a:schemeClr val="tx1"/>
                </a:solidFill>
                <a:latin typeface="+mn-lt"/>
                <a:ea typeface="+mn-ea"/>
                <a:cs typeface="+mn-cs"/>
              </a:rPr>
              <a:t>simple. However, the </a:t>
            </a:r>
            <a:r>
              <a:rPr lang="en-GB" sz="1200" b="0" i="0" u="none" strike="noStrike" kern="1200" baseline="0" dirty="0" err="1">
                <a:solidFill>
                  <a:schemeClr val="tx1"/>
                </a:solidFill>
                <a:latin typeface="+mn-lt"/>
                <a:ea typeface="+mn-ea"/>
                <a:cs typeface="+mn-cs"/>
              </a:rPr>
              <a:t>behavior</a:t>
            </a:r>
            <a:r>
              <a:rPr lang="en-GB" sz="1200" b="0" i="0" u="none" strike="noStrike" kern="1200" baseline="0" dirty="0">
                <a:solidFill>
                  <a:schemeClr val="tx1"/>
                </a:solidFill>
                <a:latin typeface="+mn-lt"/>
                <a:ea typeface="+mn-ea"/>
                <a:cs typeface="+mn-cs"/>
              </a:rPr>
              <a:t> of all the parts combined can be quite surprising and</a:t>
            </a:r>
          </a:p>
          <a:p>
            <a:r>
              <a:rPr lang="en-GB" sz="1200" b="0" i="0" u="none" strike="noStrike" kern="1200" baseline="0" dirty="0">
                <a:solidFill>
                  <a:schemeClr val="tx1"/>
                </a:solidFill>
                <a:latin typeface="+mn-lt"/>
                <a:ea typeface="+mn-ea"/>
                <a:cs typeface="+mn-cs"/>
              </a:rPr>
              <a:t>difficult to foresee. The game of chess is a classic example of this effect. The movement</a:t>
            </a:r>
          </a:p>
          <a:p>
            <a:r>
              <a:rPr lang="en-GB" sz="1200" b="0" i="0" u="none" strike="noStrike" kern="1200" baseline="0" dirty="0">
                <a:solidFill>
                  <a:schemeClr val="tx1"/>
                </a:solidFill>
                <a:latin typeface="+mn-lt"/>
                <a:ea typeface="+mn-ea"/>
                <a:cs typeface="+mn-cs"/>
              </a:rPr>
              <a:t>rules of the 16 chess pieces are simple, but those simple rules produce a game</a:t>
            </a:r>
          </a:p>
          <a:p>
            <a:r>
              <a:rPr lang="en-GB" sz="1200" b="0" i="0" u="none" strike="noStrike" kern="1200" baseline="0" dirty="0">
                <a:solidFill>
                  <a:schemeClr val="tx1"/>
                </a:solidFill>
                <a:latin typeface="+mn-lt"/>
                <a:ea typeface="+mn-ea"/>
                <a:cs typeface="+mn-cs"/>
              </a:rPr>
              <a:t>of great complexity. Whole libraries have been written about chess strategies. Expert</a:t>
            </a:r>
          </a:p>
          <a:p>
            <a:r>
              <a:rPr lang="en-GB" sz="1200" b="0" i="0" u="none" strike="noStrike" kern="1200" baseline="0" dirty="0">
                <a:solidFill>
                  <a:schemeClr val="tx1"/>
                </a:solidFill>
                <a:latin typeface="+mn-lt"/>
                <a:ea typeface="+mn-ea"/>
                <a:cs typeface="+mn-cs"/>
              </a:rPr>
              <a:t>players try to lure opponents into traps involving many pieces that might take multiple</a:t>
            </a:r>
          </a:p>
          <a:p>
            <a:r>
              <a:rPr lang="en-GB" sz="1200" b="0" i="0" u="none" strike="noStrike" kern="1200" baseline="0" dirty="0">
                <a:solidFill>
                  <a:schemeClr val="tx1"/>
                </a:solidFill>
                <a:latin typeface="+mn-lt"/>
                <a:ea typeface="+mn-ea"/>
                <a:cs typeface="+mn-cs"/>
              </a:rPr>
              <a:t>turns to execute. In this type of game, the ability to read a game’s current state</a:t>
            </a:r>
          </a:p>
          <a:p>
            <a:r>
              <a:rPr lang="en-GB" sz="1200" b="0" i="0" u="none" strike="noStrike" kern="1200" baseline="0" dirty="0">
                <a:solidFill>
                  <a:schemeClr val="tx1"/>
                </a:solidFill>
                <a:latin typeface="+mn-lt"/>
                <a:ea typeface="+mn-ea"/>
                <a:cs typeface="+mn-cs"/>
              </a:rPr>
              <a:t>and understand its strategic complexities is the most important game-playing skill.</a:t>
            </a:r>
          </a:p>
          <a:p>
            <a:r>
              <a:rPr lang="en-GB" sz="1200" b="0" i="0" u="none" strike="noStrike" kern="1200" baseline="0" dirty="0">
                <a:solidFill>
                  <a:schemeClr val="tx1"/>
                </a:solidFill>
                <a:latin typeface="+mn-lt"/>
                <a:ea typeface="+mn-ea"/>
                <a:cs typeface="+mn-cs"/>
              </a:rPr>
              <a:t>Most games mix these three sources of unpredictability. They include an element of</a:t>
            </a:r>
          </a:p>
          <a:p>
            <a:r>
              <a:rPr lang="en-GB" sz="1200" b="0" i="0" u="none" strike="noStrike" kern="1200" baseline="0" dirty="0">
                <a:solidFill>
                  <a:schemeClr val="tx1"/>
                </a:solidFill>
                <a:latin typeface="+mn-lt"/>
                <a:ea typeface="+mn-ea"/>
                <a:cs typeface="+mn-cs"/>
              </a:rPr>
              <a:t>chance, player choices, </a:t>
            </a:r>
            <a:r>
              <a:rPr lang="en-GB" sz="1200" b="0" i="1" u="none" strike="noStrike" kern="1200" baseline="0" dirty="0">
                <a:solidFill>
                  <a:schemeClr val="tx1"/>
                </a:solidFill>
                <a:latin typeface="+mn-lt"/>
                <a:ea typeface="+mn-ea"/>
                <a:cs typeface="+mn-cs"/>
              </a:rPr>
              <a:t>and </a:t>
            </a:r>
            <a:r>
              <a:rPr lang="en-GB" sz="1200" b="0" i="0" u="none" strike="noStrike" kern="1200" baseline="0" dirty="0">
                <a:solidFill>
                  <a:schemeClr val="tx1"/>
                </a:solidFill>
                <a:latin typeface="+mn-lt"/>
                <a:ea typeface="+mn-ea"/>
                <a:cs typeface="+mn-cs"/>
              </a:rPr>
              <a:t>complex rules. Different players prefer different combinations</a:t>
            </a:r>
          </a:p>
          <a:p>
            <a:r>
              <a:rPr lang="en-GB" sz="1200" b="0" i="0" u="none" strike="noStrike" kern="1200" baseline="0" dirty="0">
                <a:solidFill>
                  <a:schemeClr val="tx1"/>
                </a:solidFill>
                <a:latin typeface="+mn-lt"/>
                <a:ea typeface="+mn-ea"/>
                <a:cs typeface="+mn-cs"/>
              </a:rPr>
              <a:t>of these techniques. Some like games that involve many random factors,</a:t>
            </a:r>
          </a:p>
          <a:p>
            <a:r>
              <a:rPr lang="en-GB" sz="1200" b="0" i="0" u="none" strike="noStrike" kern="1200" baseline="0" dirty="0">
                <a:solidFill>
                  <a:schemeClr val="tx1"/>
                </a:solidFill>
                <a:latin typeface="+mn-lt"/>
                <a:ea typeface="+mn-ea"/>
                <a:cs typeface="+mn-cs"/>
              </a:rPr>
              <a:t>while others prefer games where complexity and strategy are key. Of these three</a:t>
            </a:r>
          </a:p>
          <a:p>
            <a:r>
              <a:rPr lang="en-GB" sz="1200" b="0" i="0" u="none" strike="noStrike" kern="1200" baseline="0" dirty="0">
                <a:solidFill>
                  <a:schemeClr val="tx1"/>
                </a:solidFill>
                <a:latin typeface="+mn-lt"/>
                <a:ea typeface="+mn-ea"/>
                <a:cs typeface="+mn-cs"/>
              </a:rPr>
              <a:t>options, chance is the easiest to implement but not always the best source of unpredictability.</a:t>
            </a:r>
          </a:p>
          <a:p>
            <a:r>
              <a:rPr lang="en-GB" sz="1200" b="0" i="0" u="none" strike="noStrike" kern="1200" baseline="0" dirty="0">
                <a:solidFill>
                  <a:schemeClr val="tx1"/>
                </a:solidFill>
                <a:latin typeface="+mn-lt"/>
                <a:ea typeface="+mn-ea"/>
                <a:cs typeface="+mn-cs"/>
              </a:rPr>
              <a:t>On the other hand, complex rule systems that offer many player choices</a:t>
            </a:r>
          </a:p>
          <a:p>
            <a:r>
              <a:rPr lang="en-GB" sz="1200" b="0" i="0" u="none" strike="noStrike" kern="1200" baseline="0" dirty="0">
                <a:solidFill>
                  <a:schemeClr val="tx1"/>
                </a:solidFill>
                <a:latin typeface="+mn-lt"/>
                <a:ea typeface="+mn-ea"/>
                <a:cs typeface="+mn-cs"/>
              </a:rPr>
              <a:t>are difficult to design well. This book will help you with that task. We devote most</a:t>
            </a:r>
          </a:p>
          <a:p>
            <a:r>
              <a:rPr lang="en-GB" sz="1200" b="0" i="0" u="none" strike="noStrike" kern="1200" baseline="0" dirty="0">
                <a:solidFill>
                  <a:schemeClr val="tx1"/>
                </a:solidFill>
                <a:latin typeface="+mn-lt"/>
                <a:ea typeface="+mn-ea"/>
                <a:cs typeface="+mn-cs"/>
              </a:rPr>
              <a:t>of the chapters to designing rule systems that create, among other things, interesting</a:t>
            </a:r>
          </a:p>
          <a:p>
            <a:r>
              <a:rPr lang="en-GB" sz="1200" b="0" i="0" u="none" strike="noStrike" kern="1200" baseline="0" dirty="0">
                <a:solidFill>
                  <a:schemeClr val="tx1"/>
                </a:solidFill>
                <a:latin typeface="+mn-lt"/>
                <a:ea typeface="+mn-ea"/>
                <a:cs typeface="+mn-cs"/>
              </a:rPr>
              <a:t>choices for players. In Chapter 6, “Common Mechanisms,” we cover random</a:t>
            </a:r>
          </a:p>
          <a:p>
            <a:r>
              <a:rPr lang="en-GB" sz="1200" b="0" i="0" u="none" strike="noStrike" kern="1200" baseline="0" dirty="0">
                <a:solidFill>
                  <a:schemeClr val="tx1"/>
                </a:solidFill>
                <a:latin typeface="+mn-lt"/>
                <a:ea typeface="+mn-ea"/>
                <a:cs typeface="+mn-cs"/>
              </a:rPr>
              <a:t>number generators (the software equivalent of dice) and discuss them at several other</a:t>
            </a:r>
          </a:p>
          <a:p>
            <a:r>
              <a:rPr lang="en-GB" sz="1200" b="0" i="0" u="none" strike="noStrike" kern="1200" baseline="0" dirty="0">
                <a:solidFill>
                  <a:schemeClr val="tx1"/>
                </a:solidFill>
                <a:latin typeface="+mn-lt"/>
                <a:ea typeface="+mn-ea"/>
                <a:cs typeface="+mn-cs"/>
              </a:rPr>
              <a:t>points as well, but we feel that chance serves a supporting, rather than a central,</a:t>
            </a:r>
          </a:p>
          <a:p>
            <a:r>
              <a:rPr lang="en-GB" sz="1200" b="0" i="0" u="none" strike="noStrike" kern="1200" baseline="0" dirty="0">
                <a:solidFill>
                  <a:schemeClr val="tx1"/>
                </a:solidFill>
                <a:latin typeface="+mn-lt"/>
                <a:ea typeface="+mn-ea"/>
                <a:cs typeface="+mn-cs"/>
              </a:rPr>
              <a:t>role in mechanics design.</a:t>
            </a:r>
            <a:endParaRPr lang="en-US" dirty="0"/>
          </a:p>
        </p:txBody>
      </p:sp>
      <p:sp>
        <p:nvSpPr>
          <p:cNvPr id="4" name="Slide Number Placeholder 3"/>
          <p:cNvSpPr>
            <a:spLocks noGrp="1"/>
          </p:cNvSpPr>
          <p:nvPr>
            <p:ph type="sldNum" sz="quarter" idx="10"/>
          </p:nvPr>
        </p:nvSpPr>
        <p:spPr/>
        <p:txBody>
          <a:bodyPr/>
          <a:lstStyle/>
          <a:p>
            <a:pPr>
              <a:defRPr/>
            </a:pPr>
            <a:fld id="{975DEEF1-9791-4AD6-B94D-7F636C78ED18}" type="slidenum">
              <a:rPr lang="en-GB" smtClean="0"/>
              <a:pPr>
                <a:defRPr/>
              </a:pPr>
              <a:t>10</a:t>
            </a:fld>
            <a:endParaRPr lang="en-GB"/>
          </a:p>
        </p:txBody>
      </p:sp>
    </p:spTree>
    <p:extLst>
      <p:ext uri="{BB962C8B-B14F-4D97-AF65-F5344CB8AC3E}">
        <p14:creationId xmlns:p14="http://schemas.microsoft.com/office/powerpoint/2010/main" val="36107469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u="sng" strike="noStrike" kern="1200" baseline="0" dirty="0">
                <a:solidFill>
                  <a:schemeClr val="tx1"/>
                </a:solidFill>
                <a:latin typeface="+mn-lt"/>
                <a:ea typeface="+mn-ea"/>
                <a:cs typeface="+mn-cs"/>
              </a:rPr>
              <a:t>From Rules to Mechanics</a:t>
            </a:r>
          </a:p>
          <a:p>
            <a:r>
              <a:rPr lang="en-GB" sz="1200" b="0" i="0" u="none" strike="noStrike" kern="1200" baseline="0" dirty="0">
                <a:solidFill>
                  <a:schemeClr val="tx1"/>
                </a:solidFill>
                <a:latin typeface="+mn-lt"/>
                <a:ea typeface="+mn-ea"/>
                <a:cs typeface="+mn-cs"/>
              </a:rPr>
              <a:t>The video game design community usually prefers the term </a:t>
            </a:r>
            <a:r>
              <a:rPr lang="en-GB" sz="1200" b="0" i="1" u="none" strike="noStrike" kern="1200" baseline="0" dirty="0">
                <a:solidFill>
                  <a:schemeClr val="tx1"/>
                </a:solidFill>
                <a:latin typeface="+mn-lt"/>
                <a:ea typeface="+mn-ea"/>
                <a:cs typeface="+mn-cs"/>
              </a:rPr>
              <a:t>game mechanics </a:t>
            </a:r>
            <a:r>
              <a:rPr lang="en-GB" sz="1200" b="0" i="0" u="none" strike="noStrike" kern="1200" baseline="0" dirty="0">
                <a:solidFill>
                  <a:schemeClr val="tx1"/>
                </a:solidFill>
                <a:latin typeface="+mn-lt"/>
                <a:ea typeface="+mn-ea"/>
                <a:cs typeface="+mn-cs"/>
              </a:rPr>
              <a:t>to </a:t>
            </a:r>
            <a:r>
              <a:rPr lang="en-GB" sz="1200" b="0" i="1" u="none" strike="noStrike" kern="1200" baseline="0" dirty="0">
                <a:solidFill>
                  <a:schemeClr val="tx1"/>
                </a:solidFill>
                <a:latin typeface="+mn-lt"/>
                <a:ea typeface="+mn-ea"/>
                <a:cs typeface="+mn-cs"/>
              </a:rPr>
              <a:t>game</a:t>
            </a:r>
          </a:p>
          <a:p>
            <a:r>
              <a:rPr lang="en-GB" sz="1200" b="0" i="1" u="none" strike="noStrike" kern="1200" baseline="0" dirty="0">
                <a:solidFill>
                  <a:schemeClr val="tx1"/>
                </a:solidFill>
                <a:latin typeface="+mn-lt"/>
                <a:ea typeface="+mn-ea"/>
                <a:cs typeface="+mn-cs"/>
              </a:rPr>
              <a:t>rules </a:t>
            </a:r>
            <a:r>
              <a:rPr lang="en-GB" sz="1200" b="0" i="0" u="none" strike="noStrike" kern="1200" baseline="0" dirty="0">
                <a:solidFill>
                  <a:schemeClr val="tx1"/>
                </a:solidFill>
                <a:latin typeface="+mn-lt"/>
                <a:ea typeface="+mn-ea"/>
                <a:cs typeface="+mn-cs"/>
              </a:rPr>
              <a:t>because </a:t>
            </a:r>
            <a:r>
              <a:rPr lang="en-GB" sz="1200" b="0" i="1" u="none" strike="noStrike" kern="1200" baseline="0" dirty="0">
                <a:solidFill>
                  <a:schemeClr val="tx1"/>
                </a:solidFill>
                <a:latin typeface="+mn-lt"/>
                <a:ea typeface="+mn-ea"/>
                <a:cs typeface="+mn-cs"/>
              </a:rPr>
              <a:t>rules </a:t>
            </a:r>
            <a:r>
              <a:rPr lang="en-GB" sz="1200" b="0" i="0" u="none" strike="noStrike" kern="1200" baseline="0" dirty="0">
                <a:solidFill>
                  <a:schemeClr val="tx1"/>
                </a:solidFill>
                <a:latin typeface="+mn-lt"/>
                <a:ea typeface="+mn-ea"/>
                <a:cs typeface="+mn-cs"/>
              </a:rPr>
              <a:t>are considered printed instructions that the player is aware of, while</a:t>
            </a:r>
          </a:p>
          <a:p>
            <a:r>
              <a:rPr lang="en-GB" sz="1200" b="0" i="0" u="none" strike="noStrike" kern="1200" baseline="0" dirty="0">
                <a:solidFill>
                  <a:schemeClr val="tx1"/>
                </a:solidFill>
                <a:latin typeface="+mn-lt"/>
                <a:ea typeface="+mn-ea"/>
                <a:cs typeface="+mn-cs"/>
              </a:rPr>
              <a:t>the mechanics of video games are hidden from the player, that is, implemented in</a:t>
            </a:r>
          </a:p>
          <a:p>
            <a:r>
              <a:rPr lang="en-GB" sz="1200" b="0" i="0" u="none" strike="noStrike" kern="1200" baseline="0" dirty="0">
                <a:solidFill>
                  <a:schemeClr val="tx1"/>
                </a:solidFill>
                <a:latin typeface="+mn-lt"/>
                <a:ea typeface="+mn-ea"/>
                <a:cs typeface="+mn-cs"/>
              </a:rPr>
              <a:t>software for which the player is given no direct user interface. Video game players</a:t>
            </a:r>
          </a:p>
          <a:p>
            <a:r>
              <a:rPr lang="en-GB" sz="1200" b="0" i="0" u="none" strike="noStrike" kern="1200" baseline="0" dirty="0">
                <a:solidFill>
                  <a:schemeClr val="tx1"/>
                </a:solidFill>
                <a:latin typeface="+mn-lt"/>
                <a:ea typeface="+mn-ea"/>
                <a:cs typeface="+mn-cs"/>
              </a:rPr>
              <a:t>don’t have to know what the game’s rules are when they begin; unlike board and card</a:t>
            </a:r>
          </a:p>
          <a:p>
            <a:r>
              <a:rPr lang="en-GB" sz="1200" b="0" i="0" u="none" strike="noStrike" kern="1200" baseline="0" dirty="0">
                <a:solidFill>
                  <a:schemeClr val="tx1"/>
                </a:solidFill>
                <a:latin typeface="+mn-lt"/>
                <a:ea typeface="+mn-ea"/>
                <a:cs typeface="+mn-cs"/>
              </a:rPr>
              <a:t>games, the video game teaches them as they play. Rules and mechanics are related</a:t>
            </a:r>
          </a:p>
          <a:p>
            <a:r>
              <a:rPr lang="en-GB" sz="1200" b="0" i="0" u="none" strike="noStrike" kern="1200" baseline="0" dirty="0">
                <a:solidFill>
                  <a:schemeClr val="tx1"/>
                </a:solidFill>
                <a:latin typeface="+mn-lt"/>
                <a:ea typeface="+mn-ea"/>
                <a:cs typeface="+mn-cs"/>
              </a:rPr>
              <a:t>concepts, but mechanics are more detailed and concrete. For example, the rules of</a:t>
            </a:r>
          </a:p>
          <a:p>
            <a:r>
              <a:rPr lang="en-GB" sz="1200" b="0" i="1" u="none" strike="noStrike" kern="1200" baseline="0" dirty="0">
                <a:solidFill>
                  <a:schemeClr val="tx1"/>
                </a:solidFill>
                <a:latin typeface="+mn-lt"/>
                <a:ea typeface="+mn-ea"/>
                <a:cs typeface="+mn-cs"/>
              </a:rPr>
              <a:t>Monopoly </a:t>
            </a:r>
            <a:r>
              <a:rPr lang="en-GB" sz="1200" b="0" i="0" u="none" strike="noStrike" kern="1200" baseline="0" dirty="0">
                <a:solidFill>
                  <a:schemeClr val="tx1"/>
                </a:solidFill>
                <a:latin typeface="+mn-lt"/>
                <a:ea typeface="+mn-ea"/>
                <a:cs typeface="+mn-cs"/>
              </a:rPr>
              <a:t>consist of only a few pages, but the mechanics of </a:t>
            </a:r>
            <a:r>
              <a:rPr lang="en-GB" sz="1200" b="0" i="1" u="none" strike="noStrike" kern="1200" baseline="0" dirty="0">
                <a:solidFill>
                  <a:schemeClr val="tx1"/>
                </a:solidFill>
                <a:latin typeface="+mn-lt"/>
                <a:ea typeface="+mn-ea"/>
                <a:cs typeface="+mn-cs"/>
              </a:rPr>
              <a:t>Monopoly </a:t>
            </a:r>
            <a:r>
              <a:rPr lang="en-GB" sz="1200" b="0" i="0" u="none" strike="noStrike" kern="1200" baseline="0" dirty="0">
                <a:solidFill>
                  <a:schemeClr val="tx1"/>
                </a:solidFill>
                <a:latin typeface="+mn-lt"/>
                <a:ea typeface="+mn-ea"/>
                <a:cs typeface="+mn-cs"/>
              </a:rPr>
              <a:t>include the</a:t>
            </a:r>
          </a:p>
          <a:p>
            <a:r>
              <a:rPr lang="en-GB" sz="1200" b="0" i="0" u="none" strike="noStrike" kern="1200" baseline="0" dirty="0">
                <a:solidFill>
                  <a:schemeClr val="tx1"/>
                </a:solidFill>
                <a:latin typeface="+mn-lt"/>
                <a:ea typeface="+mn-ea"/>
                <a:cs typeface="+mn-cs"/>
              </a:rPr>
              <a:t>prices of all the properties and the text of all the Chance and Community Chest</a:t>
            </a:r>
          </a:p>
          <a:p>
            <a:r>
              <a:rPr lang="en-GB" sz="1200" b="0" i="0" u="none" strike="noStrike" kern="1200" baseline="0" dirty="0">
                <a:solidFill>
                  <a:schemeClr val="tx1"/>
                </a:solidFill>
                <a:latin typeface="+mn-lt"/>
                <a:ea typeface="+mn-ea"/>
                <a:cs typeface="+mn-cs"/>
              </a:rPr>
              <a:t>cards—in other words, everything that affects the operation of the game. Mechanics</a:t>
            </a:r>
          </a:p>
          <a:p>
            <a:r>
              <a:rPr lang="en-GB" sz="1200" b="0" i="0" u="none" strike="noStrike" kern="1200" baseline="0" dirty="0">
                <a:solidFill>
                  <a:schemeClr val="tx1"/>
                </a:solidFill>
                <a:latin typeface="+mn-lt"/>
                <a:ea typeface="+mn-ea"/>
                <a:cs typeface="+mn-cs"/>
              </a:rPr>
              <a:t>need to be detailed enough for game programmers to turn them into code without</a:t>
            </a:r>
          </a:p>
          <a:p>
            <a:r>
              <a:rPr lang="en-GB" sz="1200" b="0" i="0" u="none" strike="noStrike" kern="1200" baseline="0" dirty="0">
                <a:solidFill>
                  <a:schemeClr val="tx1"/>
                </a:solidFill>
                <a:latin typeface="+mn-lt"/>
                <a:ea typeface="+mn-ea"/>
                <a:cs typeface="+mn-cs"/>
              </a:rPr>
              <a:t>confusion; mechanics specify all the required details.</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11</a:t>
            </a:fld>
            <a:endParaRPr lang="en-GB"/>
          </a:p>
        </p:txBody>
      </p:sp>
    </p:spTree>
    <p:extLst>
      <p:ext uri="{BB962C8B-B14F-4D97-AF65-F5344CB8AC3E}">
        <p14:creationId xmlns:p14="http://schemas.microsoft.com/office/powerpoint/2010/main" val="17326502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Physics. Game mechanics sometimes define physics—the science of motion and</a:t>
            </a:r>
          </a:p>
          <a:p>
            <a:r>
              <a:rPr lang="en-GB" sz="1200" b="0" i="0" u="none" strike="noStrike" kern="1200" baseline="0" dirty="0">
                <a:solidFill>
                  <a:schemeClr val="tx1"/>
                </a:solidFill>
                <a:latin typeface="+mn-lt"/>
                <a:ea typeface="+mn-ea"/>
                <a:cs typeface="+mn-cs"/>
              </a:rPr>
              <a:t>force—in the game world (which can be different from the physics of the real world).</a:t>
            </a:r>
          </a:p>
          <a:p>
            <a:r>
              <a:rPr lang="en-GB" sz="1200" b="0" i="0" u="none" strike="noStrike" kern="1200" baseline="0" dirty="0">
                <a:solidFill>
                  <a:schemeClr val="tx1"/>
                </a:solidFill>
                <a:latin typeface="+mn-lt"/>
                <a:ea typeface="+mn-ea"/>
                <a:cs typeface="+mn-cs"/>
              </a:rPr>
              <a:t>In games, characters commonly move from place to place, jump up and down, or</a:t>
            </a:r>
          </a:p>
          <a:p>
            <a:r>
              <a:rPr lang="en-GB" sz="1200" b="0" i="0" u="none" strike="noStrike" kern="1200" baseline="0" dirty="0">
                <a:solidFill>
                  <a:schemeClr val="tx1"/>
                </a:solidFill>
                <a:latin typeface="+mn-lt"/>
                <a:ea typeface="+mn-ea"/>
                <a:cs typeface="+mn-cs"/>
              </a:rPr>
              <a:t>drive vehicles. Computing a game element’s position, the direction in which it is</a:t>
            </a:r>
          </a:p>
          <a:p>
            <a:r>
              <a:rPr lang="en-GB" sz="1200" b="0" i="0" u="none" strike="noStrike" kern="1200" baseline="0" dirty="0">
                <a:solidFill>
                  <a:schemeClr val="tx1"/>
                </a:solidFill>
                <a:latin typeface="+mn-lt"/>
                <a:ea typeface="+mn-ea"/>
                <a:cs typeface="+mn-cs"/>
              </a:rPr>
              <a:t>moving, and whether it intersects or collides with other elements makes up the bulk</a:t>
            </a:r>
          </a:p>
          <a:p>
            <a:r>
              <a:rPr lang="en-GB" sz="1200" b="0" i="0" u="none" strike="noStrike" kern="1200" baseline="0" dirty="0">
                <a:solidFill>
                  <a:schemeClr val="tx1"/>
                </a:solidFill>
                <a:latin typeface="+mn-lt"/>
                <a:ea typeface="+mn-ea"/>
                <a:cs typeface="+mn-cs"/>
              </a:rPr>
              <a:t>of the calculations in many games. Physics plays a large role in many modern games,</a:t>
            </a:r>
          </a:p>
          <a:p>
            <a:r>
              <a:rPr lang="en-GB" sz="1200" b="0" i="0" u="none" strike="noStrike" kern="1200" baseline="0" dirty="0">
                <a:solidFill>
                  <a:schemeClr val="tx1"/>
                </a:solidFill>
                <a:latin typeface="+mn-lt"/>
                <a:ea typeface="+mn-ea"/>
                <a:cs typeface="+mn-cs"/>
              </a:rPr>
              <a:t>from ultrarealistic first-person shooters to the popular physics-puzzle games such</a:t>
            </a:r>
          </a:p>
          <a:p>
            <a:r>
              <a:rPr lang="en-GB" sz="1200" b="0" i="0" u="none" strike="noStrike" kern="1200" baseline="0" dirty="0">
                <a:solidFill>
                  <a:schemeClr val="tx1"/>
                </a:solidFill>
                <a:latin typeface="+mn-lt"/>
                <a:ea typeface="+mn-ea"/>
                <a:cs typeface="+mn-cs"/>
              </a:rPr>
              <a:t>as </a:t>
            </a:r>
            <a:r>
              <a:rPr lang="en-GB" sz="1200" b="0" i="1" u="none" strike="noStrike" kern="1200" baseline="0" dirty="0">
                <a:solidFill>
                  <a:schemeClr val="tx1"/>
                </a:solidFill>
                <a:latin typeface="+mn-lt"/>
                <a:ea typeface="+mn-ea"/>
                <a:cs typeface="+mn-cs"/>
              </a:rPr>
              <a:t>Angry Birds</a:t>
            </a:r>
            <a:r>
              <a:rPr lang="en-GB" sz="1200" b="0" i="0" u="none" strike="noStrike" kern="1200" baseline="0" dirty="0">
                <a:solidFill>
                  <a:schemeClr val="tx1"/>
                </a:solidFill>
                <a:latin typeface="+mn-lt"/>
                <a:ea typeface="+mn-ea"/>
                <a:cs typeface="+mn-cs"/>
              </a:rPr>
              <a:t>. The implementation is seldom strict; however, games with so-called</a:t>
            </a:r>
          </a:p>
          <a:p>
            <a:r>
              <a:rPr lang="en-GB" sz="1200" b="0" i="1" u="none" strike="noStrike" kern="1200" baseline="0" dirty="0">
                <a:solidFill>
                  <a:schemeClr val="tx1"/>
                </a:solidFill>
                <a:latin typeface="+mn-lt"/>
                <a:ea typeface="+mn-ea"/>
                <a:cs typeface="+mn-cs"/>
              </a:rPr>
              <a:t>cartoon physics </a:t>
            </a:r>
            <a:r>
              <a:rPr lang="en-GB" sz="1200" b="0" i="0" u="none" strike="noStrike" kern="1200" baseline="0" dirty="0">
                <a:solidFill>
                  <a:schemeClr val="tx1"/>
                </a:solidFill>
                <a:latin typeface="+mn-lt"/>
                <a:ea typeface="+mn-ea"/>
                <a:cs typeface="+mn-cs"/>
              </a:rPr>
              <a:t>use a modified version of Newtonian mechanics so that characters</a:t>
            </a:r>
          </a:p>
          <a:p>
            <a:r>
              <a:rPr lang="en-GB" sz="1200" b="0" i="0" u="none" strike="noStrike" kern="1200" baseline="0" dirty="0">
                <a:solidFill>
                  <a:schemeClr val="tx1"/>
                </a:solidFill>
                <a:latin typeface="+mn-lt"/>
                <a:ea typeface="+mn-ea"/>
                <a:cs typeface="+mn-cs"/>
              </a:rPr>
              <a:t>can do non-Newtonian things such as change direction while in </a:t>
            </a:r>
            <a:r>
              <a:rPr lang="en-GB" sz="1200" b="0" i="0" u="none" strike="noStrike" kern="1200" baseline="0" dirty="0" err="1">
                <a:solidFill>
                  <a:schemeClr val="tx1"/>
                </a:solidFill>
                <a:latin typeface="+mn-lt"/>
                <a:ea typeface="+mn-ea"/>
                <a:cs typeface="+mn-cs"/>
              </a:rPr>
              <a:t>midair</a:t>
            </a:r>
            <a:r>
              <a:rPr lang="en-GB" sz="1200" b="0" i="0" u="none" strike="noStrike" kern="1200" baseline="0" dirty="0">
                <a:solidFill>
                  <a:schemeClr val="tx1"/>
                </a:solidFill>
                <a:latin typeface="+mn-lt"/>
                <a:ea typeface="+mn-ea"/>
                <a:cs typeface="+mn-cs"/>
              </a:rPr>
              <a:t>. (We also</a:t>
            </a:r>
          </a:p>
          <a:p>
            <a:r>
              <a:rPr lang="en-GB" sz="1200" b="0" i="0" u="none" strike="noStrike" kern="1200" baseline="0" dirty="0">
                <a:solidFill>
                  <a:schemeClr val="tx1"/>
                </a:solidFill>
                <a:latin typeface="+mn-lt"/>
                <a:ea typeface="+mn-ea"/>
                <a:cs typeface="+mn-cs"/>
              </a:rPr>
              <a:t>consider such things as timing and rhythm challenges to be part of a game’s physics.)</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13</a:t>
            </a:fld>
            <a:endParaRPr lang="en-GB"/>
          </a:p>
        </p:txBody>
      </p:sp>
    </p:spTree>
    <p:extLst>
      <p:ext uri="{BB962C8B-B14F-4D97-AF65-F5344CB8AC3E}">
        <p14:creationId xmlns:p14="http://schemas.microsoft.com/office/powerpoint/2010/main" val="3851038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https://www.gamasutra.com/view/feature/130188/gameplay_design_fundamentals_.php?print=1</a:t>
            </a:r>
          </a:p>
          <a:p>
            <a:endParaRPr lang="en-GB" dirty="0"/>
          </a:p>
          <a:p>
            <a:r>
              <a:rPr lang="en-GB" sz="1200" b="0" i="0" u="none" strike="noStrike" kern="1200" baseline="0" dirty="0">
                <a:solidFill>
                  <a:schemeClr val="tx1"/>
                </a:solidFill>
                <a:latin typeface="+mn-lt"/>
                <a:ea typeface="+mn-ea"/>
                <a:cs typeface="+mn-cs"/>
              </a:rPr>
              <a:t>Internal economy. The mechanics of transactions involving game elements</a:t>
            </a:r>
          </a:p>
          <a:p>
            <a:r>
              <a:rPr lang="en-GB" sz="1200" b="0" i="0" u="none" strike="noStrike" kern="1200" baseline="0" dirty="0">
                <a:solidFill>
                  <a:schemeClr val="tx1"/>
                </a:solidFill>
                <a:latin typeface="+mn-lt"/>
                <a:ea typeface="+mn-ea"/>
                <a:cs typeface="+mn-cs"/>
              </a:rPr>
              <a:t>that are collected, consumed, and traded constitute a game’s </a:t>
            </a:r>
            <a:r>
              <a:rPr lang="en-GB" sz="1200" b="0" i="1" u="none" strike="noStrike" kern="1200" baseline="0" dirty="0">
                <a:solidFill>
                  <a:schemeClr val="tx1"/>
                </a:solidFill>
                <a:latin typeface="+mn-lt"/>
                <a:ea typeface="+mn-ea"/>
                <a:cs typeface="+mn-cs"/>
              </a:rPr>
              <a:t>internal economy</a:t>
            </a:r>
            <a:r>
              <a:rPr lang="en-GB" sz="1200" b="0" i="0" u="none" strike="noStrike" kern="1200" baseline="0" dirty="0">
                <a:solidFill>
                  <a:schemeClr val="tx1"/>
                </a:solidFill>
                <a:latin typeface="+mn-lt"/>
                <a:ea typeface="+mn-ea"/>
                <a:cs typeface="+mn-cs"/>
              </a:rPr>
              <a:t>.</a:t>
            </a:r>
          </a:p>
          <a:p>
            <a:r>
              <a:rPr lang="en-GB" sz="1200" b="0" i="0" u="none" strike="noStrike" kern="1200" baseline="0" dirty="0">
                <a:solidFill>
                  <a:schemeClr val="tx1"/>
                </a:solidFill>
                <a:latin typeface="+mn-lt"/>
                <a:ea typeface="+mn-ea"/>
                <a:cs typeface="+mn-cs"/>
              </a:rPr>
              <a:t>The internal economy of a game typically encompasses items easily identified as</a:t>
            </a:r>
          </a:p>
          <a:p>
            <a:r>
              <a:rPr lang="en-GB" sz="1200" b="0" i="1" u="none" strike="noStrike" kern="1200" baseline="0" dirty="0">
                <a:solidFill>
                  <a:schemeClr val="tx1"/>
                </a:solidFill>
                <a:latin typeface="+mn-lt"/>
                <a:ea typeface="+mn-ea"/>
                <a:cs typeface="+mn-cs"/>
              </a:rPr>
              <a:t>resources</a:t>
            </a:r>
            <a:r>
              <a:rPr lang="en-GB" sz="1200" b="0" i="0" u="none" strike="noStrike" kern="1200" baseline="0" dirty="0">
                <a:solidFill>
                  <a:schemeClr val="tx1"/>
                </a:solidFill>
                <a:latin typeface="+mn-lt"/>
                <a:ea typeface="+mn-ea"/>
                <a:cs typeface="+mn-cs"/>
              </a:rPr>
              <a:t>: money, energy, ammunition, and so on. However, a game’s economy</a:t>
            </a:r>
          </a:p>
          <a:p>
            <a:r>
              <a:rPr lang="en-GB" sz="1200" b="0" i="0" u="none" strike="noStrike" kern="1200" baseline="0" dirty="0">
                <a:solidFill>
                  <a:schemeClr val="tx1"/>
                </a:solidFill>
                <a:latin typeface="+mn-lt"/>
                <a:ea typeface="+mn-ea"/>
                <a:cs typeface="+mn-cs"/>
              </a:rPr>
              <a:t>is not limited to concrete, tangible items; it can also include abstractions such as</a:t>
            </a:r>
          </a:p>
          <a:p>
            <a:r>
              <a:rPr lang="en-GB" sz="1200" b="0" i="0" u="none" strike="noStrike" kern="1200" baseline="0" dirty="0">
                <a:solidFill>
                  <a:schemeClr val="tx1"/>
                </a:solidFill>
                <a:latin typeface="+mn-lt"/>
                <a:ea typeface="+mn-ea"/>
                <a:cs typeface="+mn-cs"/>
              </a:rPr>
              <a:t>health, popularity, and magical power. In any Zelda game, Link’s hearts—a visible</a:t>
            </a:r>
          </a:p>
          <a:p>
            <a:r>
              <a:rPr lang="en-GB" sz="1200" b="0" i="0" u="none" strike="noStrike" kern="1200" baseline="0" dirty="0">
                <a:solidFill>
                  <a:schemeClr val="tx1"/>
                </a:solidFill>
                <a:latin typeface="+mn-lt"/>
                <a:ea typeface="+mn-ea"/>
                <a:cs typeface="+mn-cs"/>
              </a:rPr>
              <a:t>measure of his life energy—are part of the internal economy. Skill points and other</a:t>
            </a:r>
          </a:p>
          <a:p>
            <a:r>
              <a:rPr lang="en-GB" sz="1200" b="0" i="0" u="none" strike="noStrike" kern="1200" baseline="0" dirty="0">
                <a:solidFill>
                  <a:schemeClr val="tx1"/>
                </a:solidFill>
                <a:latin typeface="+mn-lt"/>
                <a:ea typeface="+mn-ea"/>
                <a:cs typeface="+mn-cs"/>
              </a:rPr>
              <a:t>quantified abilities in many role-playing games also qualify; these games have very</a:t>
            </a:r>
          </a:p>
          <a:p>
            <a:r>
              <a:rPr lang="en-GB" sz="1200" b="0" i="0" u="none" strike="noStrike" kern="1200" baseline="0" dirty="0">
                <a:solidFill>
                  <a:schemeClr val="tx1"/>
                </a:solidFill>
                <a:latin typeface="+mn-lt"/>
                <a:ea typeface="+mn-ea"/>
                <a:cs typeface="+mn-cs"/>
              </a:rPr>
              <a:t>complex internal economies.</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14</a:t>
            </a:fld>
            <a:endParaRPr lang="en-GB"/>
          </a:p>
        </p:txBody>
      </p:sp>
    </p:spTree>
    <p:extLst>
      <p:ext uri="{BB962C8B-B14F-4D97-AF65-F5344CB8AC3E}">
        <p14:creationId xmlns:p14="http://schemas.microsoft.com/office/powerpoint/2010/main" val="3345585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Progression mechanisms. In many games, level design dictates how a player can</a:t>
            </a:r>
          </a:p>
          <a:p>
            <a:r>
              <a:rPr lang="en-GB" sz="1200" b="0" i="0" u="none" strike="noStrike" kern="1200" baseline="0" dirty="0">
                <a:solidFill>
                  <a:schemeClr val="tx1"/>
                </a:solidFill>
                <a:latin typeface="+mn-lt"/>
                <a:ea typeface="+mn-ea"/>
                <a:cs typeface="+mn-cs"/>
              </a:rPr>
              <a:t>move through the game world. Traditionally, the player’s avatar needs to get to a</a:t>
            </a:r>
          </a:p>
          <a:p>
            <a:r>
              <a:rPr lang="en-GB" sz="1200" b="0" i="0" u="none" strike="noStrike" kern="1200" baseline="0" dirty="0">
                <a:solidFill>
                  <a:schemeClr val="tx1"/>
                </a:solidFill>
                <a:latin typeface="+mn-lt"/>
                <a:ea typeface="+mn-ea"/>
                <a:cs typeface="+mn-cs"/>
              </a:rPr>
              <a:t>particular place to rescue someone or to defeat the main evil-doer and complete the</a:t>
            </a:r>
          </a:p>
          <a:p>
            <a:r>
              <a:rPr lang="en-GB" sz="1200" b="0" i="0" u="none" strike="noStrike" kern="1200" baseline="0" dirty="0">
                <a:solidFill>
                  <a:schemeClr val="tx1"/>
                </a:solidFill>
                <a:latin typeface="+mn-lt"/>
                <a:ea typeface="+mn-ea"/>
                <a:cs typeface="+mn-cs"/>
              </a:rPr>
              <a:t>level. In this type of game, the progress of the player is tightly controlled by a number</a:t>
            </a:r>
          </a:p>
          <a:p>
            <a:r>
              <a:rPr lang="en-GB" sz="1200" b="0" i="0" u="none" strike="noStrike" kern="1200" baseline="0" dirty="0">
                <a:solidFill>
                  <a:schemeClr val="tx1"/>
                </a:solidFill>
                <a:latin typeface="+mn-lt"/>
                <a:ea typeface="+mn-ea"/>
                <a:cs typeface="+mn-cs"/>
              </a:rPr>
              <a:t>of mechanisms that block or unlock access to certain areas. Levers, switches, and</a:t>
            </a:r>
          </a:p>
          <a:p>
            <a:r>
              <a:rPr lang="en-GB" sz="1200" b="0" i="0" u="none" strike="noStrike" kern="1200" baseline="0" dirty="0">
                <a:solidFill>
                  <a:schemeClr val="tx1"/>
                </a:solidFill>
                <a:latin typeface="+mn-lt"/>
                <a:ea typeface="+mn-ea"/>
                <a:cs typeface="+mn-cs"/>
              </a:rPr>
              <a:t>magical swords that allow you to destroy certain doors are typical examples of such</a:t>
            </a:r>
          </a:p>
          <a:p>
            <a:r>
              <a:rPr lang="en-GB" sz="1200" b="0" i="0" u="none" strike="noStrike" kern="1200" baseline="0" dirty="0">
                <a:solidFill>
                  <a:schemeClr val="tx1"/>
                </a:solidFill>
                <a:latin typeface="+mn-lt"/>
                <a:ea typeface="+mn-ea"/>
                <a:cs typeface="+mn-cs"/>
              </a:rPr>
              <a:t>progression mechanisms.</a:t>
            </a:r>
            <a:endParaRPr lang="en-GB" dirty="0"/>
          </a:p>
        </p:txBody>
      </p:sp>
      <p:sp>
        <p:nvSpPr>
          <p:cNvPr id="4" name="Slide Number Placeholder 3"/>
          <p:cNvSpPr>
            <a:spLocks noGrp="1"/>
          </p:cNvSpPr>
          <p:nvPr>
            <p:ph type="sldNum" sz="quarter" idx="5"/>
          </p:nvPr>
        </p:nvSpPr>
        <p:spPr/>
        <p:txBody>
          <a:bodyPr/>
          <a:lstStyle/>
          <a:p>
            <a:fld id="{66BF09E5-BE19-4F47-A708-769A85ED0E78}" type="slidenum">
              <a:rPr lang="en-GB" smtClean="0"/>
              <a:t>15</a:t>
            </a:fld>
            <a:endParaRPr lang="en-GB"/>
          </a:p>
        </p:txBody>
      </p:sp>
    </p:spTree>
    <p:extLst>
      <p:ext uri="{BB962C8B-B14F-4D97-AF65-F5344CB8AC3E}">
        <p14:creationId xmlns:p14="http://schemas.microsoft.com/office/powerpoint/2010/main" val="10501766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5132" y="1544259"/>
            <a:ext cx="9146751"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74320" y="1624774"/>
            <a:ext cx="8603674" cy="1304510"/>
          </a:xfrm>
        </p:spPr>
        <p:txBody>
          <a:bodyPr tIns="45720" bIns="45720" anchor="ctr">
            <a:normAutofit/>
          </a:bodyPr>
          <a:lstStyle>
            <a:lvl1pPr algn="ctr">
              <a:lnSpc>
                <a:spcPct val="80000"/>
              </a:lnSpc>
              <a:defRPr sz="4500" spc="113" baseline="0"/>
            </a:lvl1pPr>
          </a:lstStyle>
          <a:p>
            <a:r>
              <a:rPr lang="en-US"/>
              <a:t>Click to edit Master title style</a:t>
            </a:r>
            <a:endParaRPr lang="en-US" dirty="0"/>
          </a:p>
        </p:txBody>
      </p:sp>
      <p:sp>
        <p:nvSpPr>
          <p:cNvPr id="3" name="Subtitle 2"/>
          <p:cNvSpPr>
            <a:spLocks noGrp="1"/>
          </p:cNvSpPr>
          <p:nvPr>
            <p:ph type="subTitle" idx="1"/>
          </p:nvPr>
        </p:nvSpPr>
        <p:spPr>
          <a:xfrm>
            <a:off x="1143000" y="2997188"/>
            <a:ext cx="6858000" cy="981941"/>
          </a:xfrm>
        </p:spPr>
        <p:txBody>
          <a:bodyPr>
            <a:normAutofit/>
          </a:bodyPr>
          <a:lstStyle>
            <a:lvl1pPr marL="0" indent="0" algn="ctr">
              <a:buNone/>
              <a:defRPr sz="1500"/>
            </a:lvl1pPr>
            <a:lvl2pPr marL="342900" indent="0" algn="ctr">
              <a:buNone/>
              <a:defRPr sz="1500"/>
            </a:lvl2pPr>
            <a:lvl3pPr marL="685800" indent="0" algn="ctr">
              <a:buNone/>
              <a:defRPr sz="15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7D9753A-E3C9-7546-9577-B4DA295FCDF9}" type="datetime1">
              <a:rPr lang="en-GB" smtClean="0"/>
              <a:t>01/10/2019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3D4C1C2-5B6E-2F46-9ED0-2C366A772FD4}" type="slidenum">
              <a:rPr lang="en-GB" smtClean="0"/>
              <a:t>‹#›</a:t>
            </a:fld>
            <a:endParaRPr lang="en-GB"/>
          </a:p>
        </p:txBody>
      </p:sp>
      <p:pic>
        <p:nvPicPr>
          <p:cNvPr id="8" name="Picture 1" descr="F:\Pictures\Picture1.png">
            <a:extLst>
              <a:ext uri="{FF2B5EF4-FFF2-40B4-BE49-F238E27FC236}">
                <a16:creationId xmlns:a16="http://schemas.microsoft.com/office/drawing/2014/main" id="{793B9B20-4CB5-4A10-ABD8-6D1804C24239}"/>
              </a:ext>
            </a:extLst>
          </p:cNvPr>
          <p:cNvPicPr>
            <a:picLocks noChangeAspect="1" noChangeArrowheads="1"/>
          </p:cNvPicPr>
          <p:nvPr userDrawn="1"/>
        </p:nvPicPr>
        <p:blipFill rotWithShape="1">
          <a:blip r:embed="rId2" cstate="print"/>
          <a:srcRect t="25000"/>
          <a:stretch/>
        </p:blipFill>
        <p:spPr bwMode="auto">
          <a:xfrm>
            <a:off x="0" y="0"/>
            <a:ext cx="9144000" cy="5143500"/>
          </a:xfrm>
          <a:prstGeom prst="rect">
            <a:avLst/>
          </a:prstGeom>
          <a:noFill/>
        </p:spPr>
      </p:pic>
    </p:spTree>
    <p:extLst>
      <p:ext uri="{BB962C8B-B14F-4D97-AF65-F5344CB8AC3E}">
        <p14:creationId xmlns:p14="http://schemas.microsoft.com/office/powerpoint/2010/main" val="502053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E823E9-FFF8-5C40-B183-EE8414CBBB27}" type="datetime1">
              <a:rPr lang="en-GB" smtClean="0"/>
              <a:t>01/10/2019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3821222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6764484" y="0"/>
            <a:ext cx="20574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870468" y="205978"/>
            <a:ext cx="1801785" cy="442317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05978"/>
            <a:ext cx="5979968" cy="442317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817141"/>
            <a:ext cx="2057397" cy="273844"/>
          </a:xfrm>
        </p:spPr>
        <p:txBody>
          <a:bodyPr/>
          <a:lstStyle/>
          <a:p>
            <a:fld id="{45ED8E24-E0DB-F745-BEC8-4A7D99CCD8A5}" type="datetime1">
              <a:rPr lang="en-GB" smtClean="0"/>
              <a:t>01/10/2019</a:t>
            </a:fld>
            <a:endParaRPr lang="en-GB"/>
          </a:p>
        </p:txBody>
      </p:sp>
      <p:sp>
        <p:nvSpPr>
          <p:cNvPr id="5" name="Footer Placeholder 4"/>
          <p:cNvSpPr>
            <a:spLocks noGrp="1"/>
          </p:cNvSpPr>
          <p:nvPr>
            <p:ph type="ftr" sz="quarter" idx="11"/>
          </p:nvPr>
        </p:nvSpPr>
        <p:spPr>
          <a:xfrm>
            <a:off x="2832102" y="4817141"/>
            <a:ext cx="3209752" cy="273844"/>
          </a:xfrm>
        </p:spPr>
        <p:txBody>
          <a:bodyPr/>
          <a:lstStyle/>
          <a:p>
            <a:endParaRPr lang="en-GB"/>
          </a:p>
        </p:txBody>
      </p:sp>
      <p:sp>
        <p:nvSpPr>
          <p:cNvPr id="6" name="Slide Number Placeholder 5"/>
          <p:cNvSpPr>
            <a:spLocks noGrp="1"/>
          </p:cNvSpPr>
          <p:nvPr>
            <p:ph type="sldNum" sz="quarter" idx="12"/>
          </p:nvPr>
        </p:nvSpPr>
        <p:spPr>
          <a:xfrm>
            <a:off x="6054787" y="4817141"/>
            <a:ext cx="659819" cy="273844"/>
          </a:xfrm>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140442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A74895-878B-584C-BAAD-BF94BC46845E}" type="datetime1">
              <a:rPr lang="en-GB" smtClean="0"/>
              <a:t>01/10/2019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739044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5132" y="1544259"/>
            <a:ext cx="9146751"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4893" y="1656659"/>
            <a:ext cx="7886700" cy="1257300"/>
          </a:xfrm>
        </p:spPr>
        <p:txBody>
          <a:bodyPr anchor="ctr">
            <a:noAutofit/>
          </a:bodyPr>
          <a:lstStyle>
            <a:lvl1pPr algn="ctr">
              <a:lnSpc>
                <a:spcPct val="80000"/>
              </a:lnSpc>
              <a:defRPr sz="4500" b="0" spc="113"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24893" y="3007751"/>
            <a:ext cx="7886700" cy="880979"/>
          </a:xfrm>
        </p:spPr>
        <p:txBody>
          <a:bodyPr anchor="t">
            <a:normAutofit/>
          </a:bodyPr>
          <a:lstStyle>
            <a:lvl1pPr marL="0" indent="0" algn="ctr">
              <a:buNone/>
              <a:defRPr sz="1500">
                <a:solidFill>
                  <a:schemeClr val="tx2"/>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8BB193EB-1119-F24F-8C7E-0049FA06A6FD}" type="datetime1">
              <a:rPr lang="en-GB" smtClean="0"/>
              <a:t>01/10/2019</a:t>
            </a:fld>
            <a:endParaRPr lang="en-GB"/>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93D4C1C2-5B6E-2F46-9ED0-2C366A772FD4}" type="slidenum">
              <a:rPr lang="en-GB" smtClean="0"/>
              <a:t>‹#›</a:t>
            </a:fld>
            <a:endParaRPr lang="en-GB"/>
          </a:p>
        </p:txBody>
      </p:sp>
    </p:spTree>
    <p:extLst>
      <p:ext uri="{BB962C8B-B14F-4D97-AF65-F5344CB8AC3E}">
        <p14:creationId xmlns:p14="http://schemas.microsoft.com/office/powerpoint/2010/main" val="27467000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04008" y="1508760"/>
            <a:ext cx="3566160" cy="31546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72793" y="1508760"/>
            <a:ext cx="3566160" cy="31546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EF5FA64-7345-CE45-BCDD-02EE95244AC0}" type="datetime1">
              <a:rPr lang="en-GB" smtClean="0"/>
              <a:t>01/10/2019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1661909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905256" y="1435102"/>
            <a:ext cx="3566160" cy="557321"/>
          </a:xfrm>
        </p:spPr>
        <p:txBody>
          <a:bodyPr anchor="ctr">
            <a:normAutofit/>
          </a:bodyPr>
          <a:lstStyle>
            <a:lvl1pPr marL="0" indent="0">
              <a:buNone/>
              <a:defRPr sz="1575"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905256" y="1992425"/>
            <a:ext cx="3566160" cy="26746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73423" y="1435102"/>
            <a:ext cx="3566160" cy="557321"/>
          </a:xfrm>
        </p:spPr>
        <p:txBody>
          <a:bodyPr anchor="ctr">
            <a:normAutofit/>
          </a:bodyPr>
          <a:lstStyle>
            <a:lvl1pPr marL="0" indent="0">
              <a:buNone/>
              <a:defRPr sz="1575"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73423" y="1992423"/>
            <a:ext cx="3566160" cy="26746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5DF4FD-8231-ED4D-8F9A-03218F824550}" type="datetime1">
              <a:rPr lang="en-GB" smtClean="0"/>
              <a:t>01/10/2019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1532283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A2691E-A656-1A40-BBFA-F7711E43E531}" type="datetime1">
              <a:rPr lang="en-GB" smtClean="0"/>
              <a:t>01/10/2019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1198494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AB2841-6BD6-3847-B8C5-E6AB95C9237F}" type="datetime1">
              <a:rPr lang="en-GB" smtClean="0"/>
              <a:t>01/10/2019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1166060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905256" y="1590041"/>
            <a:ext cx="4594860" cy="30861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841767" y="1610615"/>
            <a:ext cx="2400300" cy="2574239"/>
          </a:xfrm>
        </p:spPr>
        <p:txBody>
          <a:bodyPr>
            <a:normAutofit/>
          </a:bodyPr>
          <a:lstStyle>
            <a:lvl1pPr marL="0" indent="0">
              <a:lnSpc>
                <a:spcPct val="95000"/>
              </a:lnSpc>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3059CC95-4059-0D49-8696-38E90CD9EF39}" type="datetime1">
              <a:rPr lang="en-GB" smtClean="0"/>
              <a:t>01/10/2019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2087380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960120" y="1658621"/>
            <a:ext cx="4594860" cy="2948940"/>
          </a:xfrm>
          <a:solidFill>
            <a:schemeClr val="tx2">
              <a:lumMod val="60000"/>
              <a:lumOff val="40000"/>
            </a:schemeClr>
          </a:solidFill>
        </p:spPr>
        <p:txBody>
          <a:bodyPr tIns="365760" anchor="t"/>
          <a:lstStyle>
            <a:lvl1pPr marL="0" indent="0" algn="ctr">
              <a:buNone/>
              <a:defRPr sz="2400">
                <a:solidFill>
                  <a:schemeClr val="tx1">
                    <a:lumMod val="50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843016" y="1612966"/>
            <a:ext cx="2400300" cy="2571750"/>
          </a:xfrm>
        </p:spPr>
        <p:txBody>
          <a:bodyPr>
            <a:normAutofit/>
          </a:bodyPr>
          <a:lstStyle>
            <a:lvl1pPr marL="0" indent="0">
              <a:lnSpc>
                <a:spcPct val="95000"/>
              </a:lnSpc>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C821AEFE-4EDE-BF48-B0DB-2DC8D1B230AF}" type="datetime1">
              <a:rPr lang="en-GB" smtClean="0"/>
              <a:t>01/10/2019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3D4C1C2-5B6E-2F46-9ED0-2C366A772FD4}" type="slidenum">
              <a:rPr lang="en-GB" smtClean="0"/>
              <a:t>‹#›</a:t>
            </a:fld>
            <a:endParaRPr lang="en-GB"/>
          </a:p>
        </p:txBody>
      </p:sp>
    </p:spTree>
    <p:extLst>
      <p:ext uri="{BB962C8B-B14F-4D97-AF65-F5344CB8AC3E}">
        <p14:creationId xmlns:p14="http://schemas.microsoft.com/office/powerpoint/2010/main" val="3114448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362" y="132082"/>
            <a:ext cx="9141714" cy="123443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02189" y="213132"/>
            <a:ext cx="7338060" cy="113157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02189" y="1508760"/>
            <a:ext cx="7338060" cy="31546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01699" y="4817141"/>
            <a:ext cx="2250671" cy="273844"/>
          </a:xfrm>
          <a:prstGeom prst="rect">
            <a:avLst/>
          </a:prstGeom>
        </p:spPr>
        <p:txBody>
          <a:bodyPr vert="horz" lIns="91440" tIns="45720" rIns="45720" bIns="45720" rtlCol="0" anchor="ctr"/>
          <a:lstStyle>
            <a:lvl1pPr algn="l">
              <a:defRPr sz="788">
                <a:solidFill>
                  <a:schemeClr val="tx1"/>
                </a:solidFill>
              </a:defRPr>
            </a:lvl1pPr>
          </a:lstStyle>
          <a:p>
            <a:fld id="{B61BEF0D-F0BB-DE4B-95CE-6DB70DBA9567}" type="datetimeFigureOut">
              <a:rPr lang="en-US" smtClean="0"/>
              <a:pPr/>
              <a:t>10/1/2019</a:t>
            </a:fld>
            <a:endParaRPr lang="en-US" dirty="0"/>
          </a:p>
        </p:txBody>
      </p:sp>
      <p:sp>
        <p:nvSpPr>
          <p:cNvPr id="5" name="Footer Placeholder 4"/>
          <p:cNvSpPr>
            <a:spLocks noGrp="1"/>
          </p:cNvSpPr>
          <p:nvPr>
            <p:ph type="ftr" sz="quarter" idx="3"/>
          </p:nvPr>
        </p:nvSpPr>
        <p:spPr>
          <a:xfrm>
            <a:off x="4197353" y="4817141"/>
            <a:ext cx="3783330" cy="273844"/>
          </a:xfrm>
          <a:prstGeom prst="rect">
            <a:avLst/>
          </a:prstGeom>
        </p:spPr>
        <p:txBody>
          <a:bodyPr vert="horz" lIns="91440" tIns="45720" rIns="91440" bIns="45720" rtlCol="0" anchor="ctr"/>
          <a:lstStyle>
            <a:lvl1pPr algn="r">
              <a:defRPr sz="788">
                <a:solidFill>
                  <a:schemeClr val="tx1"/>
                </a:solidFill>
              </a:defRPr>
            </a:lvl1pPr>
          </a:lstStyle>
          <a:p>
            <a:endParaRPr lang="en-US" dirty="0"/>
          </a:p>
        </p:txBody>
      </p:sp>
      <p:sp>
        <p:nvSpPr>
          <p:cNvPr id="6" name="Slide Number Placeholder 5"/>
          <p:cNvSpPr>
            <a:spLocks noGrp="1"/>
          </p:cNvSpPr>
          <p:nvPr>
            <p:ph type="sldNum" sz="quarter" idx="4"/>
          </p:nvPr>
        </p:nvSpPr>
        <p:spPr>
          <a:xfrm>
            <a:off x="7994195" y="4817141"/>
            <a:ext cx="709698" cy="273844"/>
          </a:xfrm>
          <a:prstGeom prst="rect">
            <a:avLst/>
          </a:prstGeom>
        </p:spPr>
        <p:txBody>
          <a:bodyPr vert="horz" lIns="45720" tIns="45720" rIns="91440" bIns="45720" rtlCol="0" anchor="ctr"/>
          <a:lstStyle>
            <a:lvl1pPr algn="l">
              <a:defRPr sz="900" b="0">
                <a:solidFill>
                  <a:schemeClr val="tx1"/>
                </a:solidFill>
              </a:defRPr>
            </a:lvl1pPr>
          </a:lstStyle>
          <a:p>
            <a:fld id="{93D4C1C2-5B6E-2F46-9ED0-2C366A772FD4}" type="slidenum">
              <a:rPr lang="en-GB" smtClean="0"/>
              <a:pPr/>
              <a:t>‹#›</a:t>
            </a:fld>
            <a:endParaRPr lang="en-GB"/>
          </a:p>
        </p:txBody>
      </p:sp>
      <p:cxnSp>
        <p:nvCxnSpPr>
          <p:cNvPr id="8" name="Straight Connector 7">
            <a:extLst>
              <a:ext uri="{FF2B5EF4-FFF2-40B4-BE49-F238E27FC236}">
                <a16:creationId xmlns:a16="http://schemas.microsoft.com/office/drawing/2014/main" id="{9481B0EC-A29E-41B1-BEF7-E2C8779CEFBA}"/>
              </a:ext>
            </a:extLst>
          </p:cNvPr>
          <p:cNvCxnSpPr/>
          <p:nvPr userDrawn="1"/>
        </p:nvCxnSpPr>
        <p:spPr>
          <a:xfrm>
            <a:off x="0" y="1014781"/>
            <a:ext cx="8686800" cy="0"/>
          </a:xfrm>
          <a:prstGeom prst="line">
            <a:avLst/>
          </a:prstGeom>
          <a:ln>
            <a:solidFill>
              <a:schemeClr val="bg1">
                <a:lumMod val="65000"/>
                <a:alpha val="38000"/>
              </a:schemeClr>
            </a:solidFill>
          </a:ln>
        </p:spPr>
        <p:style>
          <a:lnRef idx="2">
            <a:schemeClr val="dk1"/>
          </a:lnRef>
          <a:fillRef idx="0">
            <a:schemeClr val="dk1"/>
          </a:fillRef>
          <a:effectRef idx="1">
            <a:schemeClr val="dk1"/>
          </a:effectRef>
          <a:fontRef idx="minor">
            <a:schemeClr val="tx1"/>
          </a:fontRef>
        </p:style>
      </p:cxnSp>
      <p:cxnSp>
        <p:nvCxnSpPr>
          <p:cNvPr id="9" name="Straight Connector 8">
            <a:extLst>
              <a:ext uri="{FF2B5EF4-FFF2-40B4-BE49-F238E27FC236}">
                <a16:creationId xmlns:a16="http://schemas.microsoft.com/office/drawing/2014/main" id="{8ED8D29A-F189-42DE-84EC-0E341C481320}"/>
              </a:ext>
            </a:extLst>
          </p:cNvPr>
          <p:cNvCxnSpPr/>
          <p:nvPr userDrawn="1"/>
        </p:nvCxnSpPr>
        <p:spPr>
          <a:xfrm>
            <a:off x="457200" y="956450"/>
            <a:ext cx="8686800" cy="0"/>
          </a:xfrm>
          <a:prstGeom prst="line">
            <a:avLst/>
          </a:prstGeom>
          <a:ln>
            <a:solidFill>
              <a:schemeClr val="bg1">
                <a:lumMod val="65000"/>
                <a:alpha val="38000"/>
              </a:schemeClr>
            </a:soli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294637739"/>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hf hdr="0" ftr="0" dt="0"/>
  <p:txStyles>
    <p:titleStyle>
      <a:lvl1pPr algn="l" defTabSz="685800" rtl="0" eaLnBrk="1" latinLnBrk="0" hangingPunct="1">
        <a:lnSpc>
          <a:spcPct val="85000"/>
        </a:lnSpc>
        <a:spcBef>
          <a:spcPct val="0"/>
        </a:spcBef>
        <a:buNone/>
        <a:defRPr sz="3000" kern="1200" cap="all" baseline="0">
          <a:solidFill>
            <a:schemeClr val="bg2"/>
          </a:solidFill>
          <a:latin typeface="+mj-lt"/>
          <a:ea typeface="+mj-ea"/>
          <a:cs typeface="+mj-cs"/>
        </a:defRPr>
      </a:lvl1pPr>
    </p:titleStyle>
    <p:body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2.jpeg"/><Relationship Id="rId4" Type="http://schemas.openxmlformats.org/officeDocument/2006/relationships/image" Target="../media/image21.jpeg"/></Relationships>
</file>

<file path=ppt/slides/_rels/slide1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5.jpeg"/><Relationship Id="rId4" Type="http://schemas.openxmlformats.org/officeDocument/2006/relationships/image" Target="../media/image24.jpe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33.jpeg"/><Relationship Id="rId4" Type="http://schemas.openxmlformats.org/officeDocument/2006/relationships/image" Target="../media/image32.gif"/></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7.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41.wmf"/><Relationship Id="rId5" Type="http://schemas.openxmlformats.org/officeDocument/2006/relationships/oleObject" Target="../embeddings/oleObject1.bin"/><Relationship Id="rId4" Type="http://schemas.openxmlformats.org/officeDocument/2006/relationships/hyperlink" Target="https://www.necessarygames.com/my-games/loneliness/flash"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42.gif"/><Relationship Id="rId7" Type="http://schemas.openxmlformats.org/officeDocument/2006/relationships/image" Target="../media/image44.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hyperlink" Target="https://www.youtube.com/watch?v=pP_qNm-96Dc&amp;list=PLhyKYa0YJ_5DlX-j-KnPUbAA29X85fElx&amp;index=4" TargetMode="External"/><Relationship Id="rId5" Type="http://schemas.openxmlformats.org/officeDocument/2006/relationships/image" Target="../media/image43.png"/><Relationship Id="rId4" Type="http://schemas.openxmlformats.org/officeDocument/2006/relationships/hyperlink" Target="https://www.youtube.com/watch?v=4QwcI4iQt2Y&amp;list=PLhyKYa0YJ_5DlX-j-KnPUbAA29X85fElx&amp;index=3"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www.youtube.com/watch?v=YQ44hVeVdEw"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hyperlink" Target="http://www.cs.northwestern.edu/~hunicke/pubs/MDA.pdf"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9.gi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44.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5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www.cs.northwestern.edu/~hunicke/MDA.pd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pattFill prst="pct40">
          <a:fgClr>
            <a:schemeClr val="bg2"/>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66003"/>
            <a:ext cx="7480979" cy="1095105"/>
          </a:xfrm>
        </p:spPr>
        <p:txBody>
          <a:bodyPr>
            <a:normAutofit fontScale="90000"/>
          </a:bodyPr>
          <a:lstStyle/>
          <a:p>
            <a:pPr algn="l"/>
            <a:r>
              <a:rPr lang="en-GB" dirty="0">
                <a:solidFill>
                  <a:schemeClr val="tx1"/>
                </a:solidFill>
                <a:latin typeface="+mn-lt"/>
              </a:rPr>
              <a:t>CT</a:t>
            </a:r>
            <a:r>
              <a:rPr lang="en-GB" sz="4900" dirty="0">
                <a:solidFill>
                  <a:schemeClr val="tx1"/>
                </a:solidFill>
                <a:latin typeface="+mn-lt"/>
              </a:rPr>
              <a:t>4005</a:t>
            </a:r>
            <a:r>
              <a:rPr lang="en-GB" dirty="0">
                <a:solidFill>
                  <a:schemeClr val="tx1"/>
                </a:solidFill>
                <a:latin typeface="+mn-lt"/>
              </a:rPr>
              <a:t>: Games Production</a:t>
            </a:r>
          </a:p>
        </p:txBody>
      </p:sp>
      <p:sp>
        <p:nvSpPr>
          <p:cNvPr id="3" name="Subtitle 2"/>
          <p:cNvSpPr>
            <a:spLocks noGrp="1"/>
          </p:cNvSpPr>
          <p:nvPr>
            <p:ph type="subTitle" idx="1"/>
          </p:nvPr>
        </p:nvSpPr>
        <p:spPr>
          <a:xfrm>
            <a:off x="685800" y="1718383"/>
            <a:ext cx="6291644" cy="687353"/>
          </a:xfrm>
        </p:spPr>
        <p:txBody>
          <a:bodyPr>
            <a:normAutofit/>
          </a:bodyPr>
          <a:lstStyle/>
          <a:p>
            <a:pPr algn="l"/>
            <a:r>
              <a:rPr lang="en-GB" sz="2000" dirty="0"/>
              <a:t>Lecture 02 – Game Mechanics</a:t>
            </a:r>
          </a:p>
        </p:txBody>
      </p:sp>
      <p:sp>
        <p:nvSpPr>
          <p:cNvPr id="5" name="Slide Number Placeholder 4"/>
          <p:cNvSpPr>
            <a:spLocks noGrp="1"/>
          </p:cNvSpPr>
          <p:nvPr>
            <p:ph type="sldNum" sz="quarter" idx="12"/>
          </p:nvPr>
        </p:nvSpPr>
        <p:spPr/>
        <p:txBody>
          <a:bodyPr/>
          <a:lstStyle/>
          <a:p>
            <a:fld id="{93D4C1C2-5B6E-2F46-9ED0-2C366A772FD4}" type="slidenum">
              <a:rPr lang="en-GB" smtClean="0"/>
              <a:t>1</a:t>
            </a:fld>
            <a:endParaRPr lang="en-GB"/>
          </a:p>
        </p:txBody>
      </p:sp>
      <p:sp>
        <p:nvSpPr>
          <p:cNvPr id="4" name="Subtitle 2"/>
          <p:cNvSpPr txBox="1">
            <a:spLocks/>
          </p:cNvSpPr>
          <p:nvPr/>
        </p:nvSpPr>
        <p:spPr>
          <a:xfrm>
            <a:off x="685800" y="4753223"/>
            <a:ext cx="4848034" cy="390277"/>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GB" sz="1600" dirty="0"/>
              <a:t>John Moss, Dr Will Sayers, University of Gloucestershire</a:t>
            </a:r>
          </a:p>
        </p:txBody>
      </p:sp>
      <p:pic>
        <p:nvPicPr>
          <p:cNvPr id="9" name="Picture 8" descr="A close up of a logo&#10;&#10;Description generated with very high confidence">
            <a:extLst>
              <a:ext uri="{FF2B5EF4-FFF2-40B4-BE49-F238E27FC236}">
                <a16:creationId xmlns:a16="http://schemas.microsoft.com/office/drawing/2014/main" id="{3C99FF3E-65F2-4D56-846D-4AA8690451F5}"/>
              </a:ext>
            </a:extLst>
          </p:cNvPr>
          <p:cNvPicPr>
            <a:picLocks noChangeAspect="1"/>
          </p:cNvPicPr>
          <p:nvPr/>
        </p:nvPicPr>
        <p:blipFill>
          <a:blip r:embed="rId3"/>
          <a:stretch>
            <a:fillRect/>
          </a:stretch>
        </p:blipFill>
        <p:spPr>
          <a:xfrm>
            <a:off x="4796504" y="1380917"/>
            <a:ext cx="3197691" cy="3762583"/>
          </a:xfrm>
          <a:prstGeom prst="rect">
            <a:avLst/>
          </a:prstGeom>
        </p:spPr>
      </p:pic>
    </p:spTree>
    <p:extLst>
      <p:ext uri="{BB962C8B-B14F-4D97-AF65-F5344CB8AC3E}">
        <p14:creationId xmlns:p14="http://schemas.microsoft.com/office/powerpoint/2010/main" val="56863601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9A457F22-2034-4200-B6E4-5B8372AAC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62253"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A9DA7986-F4F5-4F92-94A3-343B2D7200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2735"/>
            <a:ext cx="3514725" cy="12296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35" name="Rectangle 2"/>
          <p:cNvSpPr>
            <a:spLocks noGrp="1"/>
          </p:cNvSpPr>
          <p:nvPr>
            <p:ph type="title"/>
          </p:nvPr>
        </p:nvSpPr>
        <p:spPr>
          <a:xfrm>
            <a:off x="475707" y="213132"/>
            <a:ext cx="2753156" cy="1131570"/>
          </a:xfrm>
        </p:spPr>
        <p:txBody>
          <a:bodyPr>
            <a:normAutofit fontScale="90000"/>
          </a:bodyPr>
          <a:lstStyle/>
          <a:p>
            <a:r>
              <a:rPr lang="en-GB" sz="2800" dirty="0">
                <a:solidFill>
                  <a:schemeClr val="tx2"/>
                </a:solidFill>
              </a:rPr>
              <a:t>Games are Unpredictable</a:t>
            </a:r>
            <a:endParaRPr lang="en-US" sz="2800" dirty="0">
              <a:solidFill>
                <a:schemeClr val="tx2"/>
              </a:solidFill>
            </a:endParaRPr>
          </a:p>
        </p:txBody>
      </p:sp>
      <p:sp>
        <p:nvSpPr>
          <p:cNvPr id="44036" name="Rectangle 3"/>
          <p:cNvSpPr>
            <a:spLocks noGrp="1"/>
          </p:cNvSpPr>
          <p:nvPr>
            <p:ph type="body" idx="1"/>
          </p:nvPr>
        </p:nvSpPr>
        <p:spPr>
          <a:xfrm>
            <a:off x="475707" y="1508760"/>
            <a:ext cx="2757509" cy="2407920"/>
          </a:xfrm>
        </p:spPr>
        <p:txBody>
          <a:bodyPr>
            <a:noAutofit/>
          </a:bodyPr>
          <a:lstStyle/>
          <a:p>
            <a:r>
              <a:rPr lang="en-US" sz="1400" dirty="0">
                <a:solidFill>
                  <a:schemeClr val="bg1"/>
                </a:solidFill>
              </a:rPr>
              <a:t>When the rules of a game are complex, they can be unpredictable to us humans.</a:t>
            </a:r>
          </a:p>
          <a:p>
            <a:r>
              <a:rPr lang="en-US" sz="1400" dirty="0">
                <a:solidFill>
                  <a:schemeClr val="bg1"/>
                </a:solidFill>
              </a:rPr>
              <a:t>Behavior of individual parts easy to understand </a:t>
            </a:r>
          </a:p>
          <a:p>
            <a:r>
              <a:rPr lang="en-US" sz="1400" dirty="0">
                <a:solidFill>
                  <a:schemeClr val="bg1"/>
                </a:solidFill>
              </a:rPr>
              <a:t>Rules might be simple </a:t>
            </a:r>
          </a:p>
          <a:p>
            <a:r>
              <a:rPr lang="en-US" sz="1400" dirty="0">
                <a:solidFill>
                  <a:schemeClr val="bg1"/>
                </a:solidFill>
              </a:rPr>
              <a:t>However the behavior of all the parts combined can make it difficult to foresee and outcome.</a:t>
            </a:r>
          </a:p>
        </p:txBody>
      </p:sp>
      <p:sp>
        <p:nvSpPr>
          <p:cNvPr id="78" name="Rectangle 77">
            <a:extLst>
              <a:ext uri="{FF2B5EF4-FFF2-40B4-BE49-F238E27FC236}">
                <a16:creationId xmlns:a16="http://schemas.microsoft.com/office/drawing/2014/main" id="{428E76FD-76EE-4DE6-BBA4-EEA6E4B98C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8892" y="0"/>
            <a:ext cx="5675108" cy="5143500"/>
          </a:xfrm>
          <a:prstGeom prst="rect">
            <a:avLst/>
          </a:prstGeom>
          <a:solidFill>
            <a:schemeClr val="bg1"/>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7" name="Slide Number Placeholder 5"/>
          <p:cNvSpPr>
            <a:spLocks noGrp="1"/>
          </p:cNvSpPr>
          <p:nvPr>
            <p:ph type="sldNum" sz="quarter" idx="12"/>
          </p:nvPr>
        </p:nvSpPr>
        <p:spPr>
          <a:xfrm>
            <a:off x="7994195" y="4817140"/>
            <a:ext cx="709698" cy="273844"/>
          </a:xfrm>
        </p:spPr>
        <p:txBody>
          <a:bodyPr>
            <a:normAutofit/>
          </a:bodyPr>
          <a:lstStyle/>
          <a:p>
            <a:pPr>
              <a:spcAft>
                <a:spcPts val="600"/>
              </a:spcAft>
            </a:pPr>
            <a:fld id="{82DD7537-A08F-4714-BCED-D6BB31464F4B}" type="slidenum">
              <a:rPr lang="en-US">
                <a:solidFill>
                  <a:schemeClr val="tx2"/>
                </a:solidFill>
              </a:rPr>
              <a:pPr>
                <a:spcAft>
                  <a:spcPts val="600"/>
                </a:spcAft>
              </a:pPr>
              <a:t>10</a:t>
            </a:fld>
            <a:endParaRPr lang="en-US">
              <a:solidFill>
                <a:schemeClr val="tx2"/>
              </a:solidFill>
            </a:endParaRPr>
          </a:p>
        </p:txBody>
      </p:sp>
      <p:sp>
        <p:nvSpPr>
          <p:cNvPr id="2" name="AutoShape 4" descr="Image result for solitaire with cards">
            <a:extLst>
              <a:ext uri="{FF2B5EF4-FFF2-40B4-BE49-F238E27FC236}">
                <a16:creationId xmlns:a16="http://schemas.microsoft.com/office/drawing/2014/main" id="{173825C5-576A-4EEB-926F-B1E36DFBD534}"/>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AutoShape 6" descr="Image result for solitaire with cards">
            <a:extLst>
              <a:ext uri="{FF2B5EF4-FFF2-40B4-BE49-F238E27FC236}">
                <a16:creationId xmlns:a16="http://schemas.microsoft.com/office/drawing/2014/main" id="{85ABC925-53C3-42A3-B57C-20F72D296E16}"/>
              </a:ext>
            </a:extLst>
          </p:cNvPr>
          <p:cNvSpPr>
            <a:spLocks noChangeAspect="1" noChangeArrowheads="1"/>
          </p:cNvSpPr>
          <p:nvPr/>
        </p:nvSpPr>
        <p:spPr bwMode="auto">
          <a:xfrm>
            <a:off x="4742046" y="2741796"/>
            <a:ext cx="134754" cy="13475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Rectangle 3">
            <a:extLst>
              <a:ext uri="{FF2B5EF4-FFF2-40B4-BE49-F238E27FC236}">
                <a16:creationId xmlns:a16="http://schemas.microsoft.com/office/drawing/2014/main" id="{4B1D0426-435B-412A-9750-B8D9C2A169E9}"/>
              </a:ext>
            </a:extLst>
          </p:cNvPr>
          <p:cNvSpPr txBox="1">
            <a:spLocks/>
          </p:cNvSpPr>
          <p:nvPr/>
        </p:nvSpPr>
        <p:spPr>
          <a:xfrm>
            <a:off x="3548937" y="3544599"/>
            <a:ext cx="4769541" cy="1336685"/>
          </a:xfrm>
          <a:prstGeom prst="rect">
            <a:avLst/>
          </a:prstGeom>
        </p:spPr>
        <p:txBody>
          <a:bodyPr vert="horz" lIns="91440" tIns="45720" rIns="91440" bIns="45720" rtlCol="0">
            <a:normAutofit fontScale="70000" lnSpcReduction="20000"/>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r>
              <a:rPr lang="en-US" dirty="0">
                <a:solidFill>
                  <a:srgbClr val="00B0F0"/>
                </a:solidFill>
              </a:rPr>
              <a:t>The movement rules of the 16 chess pieces are simple but those simple rules produce a game of great complexity. </a:t>
            </a:r>
          </a:p>
          <a:p>
            <a:r>
              <a:rPr lang="en-US" dirty="0">
                <a:solidFill>
                  <a:srgbClr val="00B0F0"/>
                </a:solidFill>
              </a:rPr>
              <a:t>In this type of game the ability to read a games current state and understand it strategic complexity is the most important game- playing skill. </a:t>
            </a:r>
          </a:p>
          <a:p>
            <a:r>
              <a:rPr lang="en-GB" sz="1800" dirty="0">
                <a:solidFill>
                  <a:srgbClr val="00B0F0"/>
                </a:solidFill>
              </a:rPr>
              <a:t>Most games mix these three sources of unpredictability. They include an element of chance, player choices, </a:t>
            </a:r>
            <a:r>
              <a:rPr lang="en-GB" sz="1800" i="1" dirty="0">
                <a:solidFill>
                  <a:srgbClr val="00B0F0"/>
                </a:solidFill>
              </a:rPr>
              <a:t>and </a:t>
            </a:r>
            <a:r>
              <a:rPr lang="en-GB" sz="1800" dirty="0">
                <a:solidFill>
                  <a:srgbClr val="00B0F0"/>
                </a:solidFill>
              </a:rPr>
              <a:t>complex rules.</a:t>
            </a:r>
            <a:endParaRPr lang="en-US" dirty="0">
              <a:solidFill>
                <a:srgbClr val="00B0F0"/>
              </a:solidFill>
            </a:endParaRPr>
          </a:p>
        </p:txBody>
      </p:sp>
      <p:pic>
        <p:nvPicPr>
          <p:cNvPr id="3076" name="Picture 4" descr="Image result for chess">
            <a:extLst>
              <a:ext uri="{FF2B5EF4-FFF2-40B4-BE49-F238E27FC236}">
                <a16:creationId xmlns:a16="http://schemas.microsoft.com/office/drawing/2014/main" id="{076F27CF-83D5-4760-AB0E-4BE85D2A52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4570" y="206444"/>
            <a:ext cx="4613908" cy="30759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20663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4036">
                                            <p:txEl>
                                              <p:pRg st="0" end="0"/>
                                            </p:txEl>
                                          </p:spTgt>
                                        </p:tgtEl>
                                        <p:attrNameLst>
                                          <p:attrName>style.visibility</p:attrName>
                                        </p:attrNameLst>
                                      </p:cBhvr>
                                      <p:to>
                                        <p:strVal val="visible"/>
                                      </p:to>
                                    </p:set>
                                    <p:anim calcmode="lin" valueType="num">
                                      <p:cBhvr additive="base">
                                        <p:cTn id="7" dur="500" fill="hold"/>
                                        <p:tgtEl>
                                          <p:spTgt spid="4403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403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4036">
                                            <p:txEl>
                                              <p:pRg st="1" end="1"/>
                                            </p:txEl>
                                          </p:spTgt>
                                        </p:tgtEl>
                                        <p:attrNameLst>
                                          <p:attrName>style.visibility</p:attrName>
                                        </p:attrNameLst>
                                      </p:cBhvr>
                                      <p:to>
                                        <p:strVal val="visible"/>
                                      </p:to>
                                    </p:set>
                                    <p:anim calcmode="lin" valueType="num">
                                      <p:cBhvr additive="base">
                                        <p:cTn id="13" dur="500" fill="hold"/>
                                        <p:tgtEl>
                                          <p:spTgt spid="4403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403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4036">
                                            <p:txEl>
                                              <p:pRg st="2" end="2"/>
                                            </p:txEl>
                                          </p:spTgt>
                                        </p:tgtEl>
                                        <p:attrNameLst>
                                          <p:attrName>style.visibility</p:attrName>
                                        </p:attrNameLst>
                                      </p:cBhvr>
                                      <p:to>
                                        <p:strVal val="visible"/>
                                      </p:to>
                                    </p:set>
                                    <p:anim calcmode="lin" valueType="num">
                                      <p:cBhvr additive="base">
                                        <p:cTn id="19" dur="500" fill="hold"/>
                                        <p:tgtEl>
                                          <p:spTgt spid="4403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403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4036">
                                            <p:txEl>
                                              <p:pRg st="3" end="3"/>
                                            </p:txEl>
                                          </p:spTgt>
                                        </p:tgtEl>
                                        <p:attrNameLst>
                                          <p:attrName>style.visibility</p:attrName>
                                        </p:attrNameLst>
                                      </p:cBhvr>
                                      <p:to>
                                        <p:strVal val="visible"/>
                                      </p:to>
                                    </p:set>
                                    <p:anim calcmode="lin" valueType="num">
                                      <p:cBhvr additive="base">
                                        <p:cTn id="25" dur="500" fill="hold"/>
                                        <p:tgtEl>
                                          <p:spTgt spid="44036">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403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nodeType="clickEffect">
                                  <p:stCondLst>
                                    <p:cond delay="0"/>
                                  </p:stCondLst>
                                  <p:childTnLst>
                                    <p:set>
                                      <p:cBhvr>
                                        <p:cTn id="30" dur="1" fill="hold">
                                          <p:stCondLst>
                                            <p:cond delay="0"/>
                                          </p:stCondLst>
                                        </p:cTn>
                                        <p:tgtEl>
                                          <p:spTgt spid="3076"/>
                                        </p:tgtEl>
                                        <p:attrNameLst>
                                          <p:attrName>style.visibility</p:attrName>
                                        </p:attrNameLst>
                                      </p:cBhvr>
                                      <p:to>
                                        <p:strVal val="visible"/>
                                      </p:to>
                                    </p:set>
                                    <p:animEffect transition="in" filter="wipe(down)">
                                      <p:cBhvr>
                                        <p:cTn id="31" dur="580">
                                          <p:stCondLst>
                                            <p:cond delay="0"/>
                                          </p:stCondLst>
                                        </p:cTn>
                                        <p:tgtEl>
                                          <p:spTgt spid="3076"/>
                                        </p:tgtEl>
                                      </p:cBhvr>
                                    </p:animEffect>
                                    <p:anim calcmode="lin" valueType="num">
                                      <p:cBhvr>
                                        <p:cTn id="32" dur="1822" tmFilter="0,0; 0.14,0.36; 0.43,0.73; 0.71,0.91; 1.0,1.0">
                                          <p:stCondLst>
                                            <p:cond delay="0"/>
                                          </p:stCondLst>
                                        </p:cTn>
                                        <p:tgtEl>
                                          <p:spTgt spid="3076"/>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3076"/>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3076"/>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3076"/>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3076"/>
                                        </p:tgtEl>
                                        <p:attrNameLst>
                                          <p:attrName>ppt_y</p:attrName>
                                        </p:attrNameLst>
                                      </p:cBhvr>
                                      <p:tavLst>
                                        <p:tav tm="0" fmla="#ppt_y-sin(pi*$)/81">
                                          <p:val>
                                            <p:fltVal val="0"/>
                                          </p:val>
                                        </p:tav>
                                        <p:tav tm="100000">
                                          <p:val>
                                            <p:fltVal val="1"/>
                                          </p:val>
                                        </p:tav>
                                      </p:tavLst>
                                    </p:anim>
                                    <p:animScale>
                                      <p:cBhvr>
                                        <p:cTn id="37" dur="26">
                                          <p:stCondLst>
                                            <p:cond delay="650"/>
                                          </p:stCondLst>
                                        </p:cTn>
                                        <p:tgtEl>
                                          <p:spTgt spid="3076"/>
                                        </p:tgtEl>
                                      </p:cBhvr>
                                      <p:to x="100000" y="60000"/>
                                    </p:animScale>
                                    <p:animScale>
                                      <p:cBhvr>
                                        <p:cTn id="38" dur="166" decel="50000">
                                          <p:stCondLst>
                                            <p:cond delay="676"/>
                                          </p:stCondLst>
                                        </p:cTn>
                                        <p:tgtEl>
                                          <p:spTgt spid="3076"/>
                                        </p:tgtEl>
                                      </p:cBhvr>
                                      <p:to x="100000" y="100000"/>
                                    </p:animScale>
                                    <p:animScale>
                                      <p:cBhvr>
                                        <p:cTn id="39" dur="26">
                                          <p:stCondLst>
                                            <p:cond delay="1312"/>
                                          </p:stCondLst>
                                        </p:cTn>
                                        <p:tgtEl>
                                          <p:spTgt spid="3076"/>
                                        </p:tgtEl>
                                      </p:cBhvr>
                                      <p:to x="100000" y="80000"/>
                                    </p:animScale>
                                    <p:animScale>
                                      <p:cBhvr>
                                        <p:cTn id="40" dur="166" decel="50000">
                                          <p:stCondLst>
                                            <p:cond delay="1338"/>
                                          </p:stCondLst>
                                        </p:cTn>
                                        <p:tgtEl>
                                          <p:spTgt spid="3076"/>
                                        </p:tgtEl>
                                      </p:cBhvr>
                                      <p:to x="100000" y="100000"/>
                                    </p:animScale>
                                    <p:animScale>
                                      <p:cBhvr>
                                        <p:cTn id="41" dur="26">
                                          <p:stCondLst>
                                            <p:cond delay="1642"/>
                                          </p:stCondLst>
                                        </p:cTn>
                                        <p:tgtEl>
                                          <p:spTgt spid="3076"/>
                                        </p:tgtEl>
                                      </p:cBhvr>
                                      <p:to x="100000" y="90000"/>
                                    </p:animScale>
                                    <p:animScale>
                                      <p:cBhvr>
                                        <p:cTn id="42" dur="166" decel="50000">
                                          <p:stCondLst>
                                            <p:cond delay="1668"/>
                                          </p:stCondLst>
                                        </p:cTn>
                                        <p:tgtEl>
                                          <p:spTgt spid="3076"/>
                                        </p:tgtEl>
                                      </p:cBhvr>
                                      <p:to x="100000" y="100000"/>
                                    </p:animScale>
                                    <p:animScale>
                                      <p:cBhvr>
                                        <p:cTn id="43" dur="26">
                                          <p:stCondLst>
                                            <p:cond delay="1808"/>
                                          </p:stCondLst>
                                        </p:cTn>
                                        <p:tgtEl>
                                          <p:spTgt spid="3076"/>
                                        </p:tgtEl>
                                      </p:cBhvr>
                                      <p:to x="100000" y="95000"/>
                                    </p:animScale>
                                    <p:animScale>
                                      <p:cBhvr>
                                        <p:cTn id="44" dur="166" decel="50000">
                                          <p:stCondLst>
                                            <p:cond delay="1834"/>
                                          </p:stCondLst>
                                        </p:cTn>
                                        <p:tgtEl>
                                          <p:spTgt spid="3076"/>
                                        </p:tgtEl>
                                      </p:cBhvr>
                                      <p:to x="100000" y="100000"/>
                                    </p:animScale>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2">
                                            <p:txEl>
                                              <p:pRg st="0" end="0"/>
                                            </p:txEl>
                                          </p:spTgt>
                                        </p:tgtEl>
                                        <p:attrNameLst>
                                          <p:attrName>style.visibility</p:attrName>
                                        </p:attrNameLst>
                                      </p:cBhvr>
                                      <p:to>
                                        <p:strVal val="visible"/>
                                      </p:to>
                                    </p:set>
                                    <p:anim calcmode="lin" valueType="num">
                                      <p:cBhvr additive="base">
                                        <p:cTn id="49"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12">
                                            <p:txEl>
                                              <p:pRg st="1" end="1"/>
                                            </p:txEl>
                                          </p:spTgt>
                                        </p:tgtEl>
                                        <p:attrNameLst>
                                          <p:attrName>style.visibility</p:attrName>
                                        </p:attrNameLst>
                                      </p:cBhvr>
                                      <p:to>
                                        <p:strVal val="visible"/>
                                      </p:to>
                                    </p:set>
                                    <p:anim calcmode="lin" valueType="num">
                                      <p:cBhvr additive="base">
                                        <p:cTn id="55" dur="500" fill="hold"/>
                                        <p:tgtEl>
                                          <p:spTgt spid="12">
                                            <p:txEl>
                                              <p:pRg st="1" end="1"/>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1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12">
                                            <p:txEl>
                                              <p:pRg st="2" end="2"/>
                                            </p:txEl>
                                          </p:spTgt>
                                        </p:tgtEl>
                                        <p:attrNameLst>
                                          <p:attrName>style.visibility</p:attrName>
                                        </p:attrNameLst>
                                      </p:cBhvr>
                                      <p:to>
                                        <p:strVal val="visible"/>
                                      </p:to>
                                    </p:set>
                                    <p:anim calcmode="lin" valueType="num">
                                      <p:cBhvr additive="base">
                                        <p:cTn id="61" dur="500" fill="hold"/>
                                        <p:tgtEl>
                                          <p:spTgt spid="12">
                                            <p:txEl>
                                              <p:pRg st="2" end="2"/>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1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D3C73-D994-468C-8B80-C0A6653A7890}"/>
              </a:ext>
            </a:extLst>
          </p:cNvPr>
          <p:cNvSpPr>
            <a:spLocks noGrp="1"/>
          </p:cNvSpPr>
          <p:nvPr>
            <p:ph type="title"/>
          </p:nvPr>
        </p:nvSpPr>
        <p:spPr/>
        <p:txBody>
          <a:bodyPr/>
          <a:lstStyle/>
          <a:p>
            <a:r>
              <a:rPr lang="en-GB" dirty="0"/>
              <a:t>Mechanics are concreate</a:t>
            </a:r>
          </a:p>
        </p:txBody>
      </p:sp>
      <p:sp>
        <p:nvSpPr>
          <p:cNvPr id="3" name="Content Placeholder 2">
            <a:extLst>
              <a:ext uri="{FF2B5EF4-FFF2-40B4-BE49-F238E27FC236}">
                <a16:creationId xmlns:a16="http://schemas.microsoft.com/office/drawing/2014/main" id="{B1ADCA0F-C90B-4814-B03A-4B9B8B6ABF59}"/>
              </a:ext>
            </a:extLst>
          </p:cNvPr>
          <p:cNvSpPr>
            <a:spLocks noGrp="1"/>
          </p:cNvSpPr>
          <p:nvPr>
            <p:ph idx="1"/>
          </p:nvPr>
        </p:nvSpPr>
        <p:spPr>
          <a:xfrm>
            <a:off x="902189" y="1508760"/>
            <a:ext cx="3399223" cy="3154680"/>
          </a:xfrm>
        </p:spPr>
        <p:txBody>
          <a:bodyPr>
            <a:normAutofit fontScale="85000" lnSpcReduction="10000"/>
          </a:bodyPr>
          <a:lstStyle/>
          <a:p>
            <a:r>
              <a:rPr lang="en-GB" dirty="0"/>
              <a:t>Mechanics are hidden from player implanted in the software.</a:t>
            </a:r>
          </a:p>
          <a:p>
            <a:r>
              <a:rPr lang="en-GB" dirty="0"/>
              <a:t>What's the different between rules of a board games and rules in a video game?</a:t>
            </a:r>
          </a:p>
          <a:p>
            <a:r>
              <a:rPr lang="en-GB" dirty="0"/>
              <a:t>Video games teach and introduce us as we play. </a:t>
            </a:r>
          </a:p>
          <a:p>
            <a:r>
              <a:rPr lang="en-GB" dirty="0"/>
              <a:t>Rule and mechanics are related concepts but mechanics have to be more detailed and concreate. </a:t>
            </a:r>
          </a:p>
          <a:p>
            <a:r>
              <a:rPr lang="en-GB" sz="1800" i="1" dirty="0"/>
              <a:t>Mechanics - </a:t>
            </a:r>
            <a:r>
              <a:rPr lang="en-GB" sz="1800" dirty="0"/>
              <a:t>prices of all the properties and the text of all the Chance and Community Chest cards—in other words, everything that affects the operation of the game</a:t>
            </a:r>
            <a:r>
              <a:rPr lang="en-GB" dirty="0"/>
              <a:t>.</a:t>
            </a:r>
          </a:p>
        </p:txBody>
      </p:sp>
      <p:sp>
        <p:nvSpPr>
          <p:cNvPr id="4" name="Slide Number Placeholder 3">
            <a:extLst>
              <a:ext uri="{FF2B5EF4-FFF2-40B4-BE49-F238E27FC236}">
                <a16:creationId xmlns:a16="http://schemas.microsoft.com/office/drawing/2014/main" id="{A24E584E-5E8B-441A-8485-55845430A999}"/>
              </a:ext>
            </a:extLst>
          </p:cNvPr>
          <p:cNvSpPr>
            <a:spLocks noGrp="1"/>
          </p:cNvSpPr>
          <p:nvPr>
            <p:ph type="sldNum" sz="quarter" idx="12"/>
          </p:nvPr>
        </p:nvSpPr>
        <p:spPr>
          <a:xfrm>
            <a:off x="7284497" y="4817141"/>
            <a:ext cx="709698" cy="273844"/>
          </a:xfrm>
        </p:spPr>
        <p:txBody>
          <a:bodyPr/>
          <a:lstStyle/>
          <a:p>
            <a:fld id="{93D4C1C2-5B6E-2F46-9ED0-2C366A772FD4}" type="slidenum">
              <a:rPr lang="en-GB" smtClean="0"/>
              <a:t>11</a:t>
            </a:fld>
            <a:endParaRPr lang="en-GB" dirty="0"/>
          </a:p>
        </p:txBody>
      </p:sp>
      <p:pic>
        <p:nvPicPr>
          <p:cNvPr id="4098" name="Picture 2" descr="Image result for monopoly">
            <a:extLst>
              <a:ext uri="{FF2B5EF4-FFF2-40B4-BE49-F238E27FC236}">
                <a16:creationId xmlns:a16="http://schemas.microsoft.com/office/drawing/2014/main" id="{62BB3B5B-122A-4D25-8EDD-8D8BF96FEA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58435" y="1695342"/>
            <a:ext cx="4369642" cy="2956901"/>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9D0F699D-0037-4332-B9A9-0542A0D56A07}"/>
              </a:ext>
            </a:extLst>
          </p:cNvPr>
          <p:cNvSpPr txBox="1">
            <a:spLocks/>
          </p:cNvSpPr>
          <p:nvPr/>
        </p:nvSpPr>
        <p:spPr>
          <a:xfrm>
            <a:off x="4458435" y="4652244"/>
            <a:ext cx="4424168" cy="438742"/>
          </a:xfrm>
          <a:prstGeom prst="rect">
            <a:avLst/>
          </a:prstGeom>
        </p:spPr>
        <p:txBody>
          <a:bodyPr vert="horz" lIns="91440" tIns="45720" rIns="91440" bIns="45720" rtlCol="0">
            <a:normAutofit/>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pPr marL="0" indent="0">
              <a:buNone/>
            </a:pPr>
            <a:r>
              <a:rPr lang="en-GB" dirty="0"/>
              <a:t>Mechanics specify all the required details.</a:t>
            </a:r>
          </a:p>
        </p:txBody>
      </p:sp>
    </p:spTree>
    <p:extLst>
      <p:ext uri="{BB962C8B-B14F-4D97-AF65-F5344CB8AC3E}">
        <p14:creationId xmlns:p14="http://schemas.microsoft.com/office/powerpoint/2010/main" val="543007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098"/>
                                        </p:tgtEl>
                                        <p:attrNameLst>
                                          <p:attrName>style.visibility</p:attrName>
                                        </p:attrNameLst>
                                      </p:cBhvr>
                                      <p:to>
                                        <p:strVal val="visible"/>
                                      </p:to>
                                    </p:set>
                                    <p:anim calcmode="lin" valueType="num">
                                      <p:cBhvr additive="base">
                                        <p:cTn id="31" dur="500" fill="hold"/>
                                        <p:tgtEl>
                                          <p:spTgt spid="4098"/>
                                        </p:tgtEl>
                                        <p:attrNameLst>
                                          <p:attrName>ppt_x</p:attrName>
                                        </p:attrNameLst>
                                      </p:cBhvr>
                                      <p:tavLst>
                                        <p:tav tm="0">
                                          <p:val>
                                            <p:strVal val="#ppt_x"/>
                                          </p:val>
                                        </p:tav>
                                        <p:tav tm="100000">
                                          <p:val>
                                            <p:strVal val="#ppt_x"/>
                                          </p:val>
                                        </p:tav>
                                      </p:tavLst>
                                    </p:anim>
                                    <p:anim calcmode="lin" valueType="num">
                                      <p:cBhvr additive="base">
                                        <p:cTn id="32" dur="500" fill="hold"/>
                                        <p:tgtEl>
                                          <p:spTgt spid="409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500" fill="hold"/>
                                        <p:tgtEl>
                                          <p:spTgt spid="7"/>
                                        </p:tgtEl>
                                        <p:attrNameLst>
                                          <p:attrName>ppt_x</p:attrName>
                                        </p:attrNameLst>
                                      </p:cBhvr>
                                      <p:tavLst>
                                        <p:tav tm="0">
                                          <p:val>
                                            <p:strVal val="#ppt_x"/>
                                          </p:val>
                                        </p:tav>
                                        <p:tav tm="100000">
                                          <p:val>
                                            <p:strVal val="#ppt_x"/>
                                          </p:val>
                                        </p:tav>
                                      </p:tavLst>
                                    </p:anim>
                                    <p:anim calcmode="lin" valueType="num">
                                      <p:cBhvr additive="base">
                                        <p:cTn id="4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13E75778-8865-451E-A418-58B337FE5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2" y="1544259"/>
            <a:ext cx="9146750"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5" name="Rectangle 10">
            <a:extLst>
              <a:ext uri="{FF2B5EF4-FFF2-40B4-BE49-F238E27FC236}">
                <a16:creationId xmlns:a16="http://schemas.microsoft.com/office/drawing/2014/main" id="{C6D1D399-BF36-47E7-B5BF-5362EEE20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531F876-DD64-45F5-9D2F-5B0329068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66409"/>
            <a:ext cx="9144000" cy="6106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295B02-D41B-443D-9D86-4A279B7D07F2}"/>
              </a:ext>
            </a:extLst>
          </p:cNvPr>
          <p:cNvSpPr>
            <a:spLocks noGrp="1"/>
          </p:cNvSpPr>
          <p:nvPr>
            <p:ph type="title"/>
          </p:nvPr>
        </p:nvSpPr>
        <p:spPr>
          <a:xfrm>
            <a:off x="270163" y="2387061"/>
            <a:ext cx="8603674" cy="369378"/>
          </a:xfrm>
        </p:spPr>
        <p:txBody>
          <a:bodyPr vert="horz" lIns="91440" tIns="45720" rIns="91440" bIns="45720" rtlCol="0" anchor="ctr">
            <a:normAutofit/>
          </a:bodyPr>
          <a:lstStyle/>
          <a:p>
            <a:pPr algn="ctr" defTabSz="914400">
              <a:lnSpc>
                <a:spcPct val="80000"/>
              </a:lnSpc>
            </a:pPr>
            <a:r>
              <a:rPr lang="en-US" sz="2100" spc="150" dirty="0"/>
              <a:t>Five different types of Mechanics</a:t>
            </a:r>
          </a:p>
        </p:txBody>
      </p:sp>
      <p:sp>
        <p:nvSpPr>
          <p:cNvPr id="4" name="Slide Number Placeholder 3">
            <a:extLst>
              <a:ext uri="{FF2B5EF4-FFF2-40B4-BE49-F238E27FC236}">
                <a16:creationId xmlns:a16="http://schemas.microsoft.com/office/drawing/2014/main" id="{23928900-183D-473B-BC9D-B4EBD1241CD7}"/>
              </a:ext>
            </a:extLst>
          </p:cNvPr>
          <p:cNvSpPr>
            <a:spLocks noGrp="1"/>
          </p:cNvSpPr>
          <p:nvPr>
            <p:ph type="sldNum" sz="quarter" idx="12"/>
          </p:nvPr>
        </p:nvSpPr>
        <p:spPr>
          <a:xfrm>
            <a:off x="7994195" y="4817140"/>
            <a:ext cx="709698" cy="273844"/>
          </a:xfrm>
        </p:spPr>
        <p:txBody>
          <a:bodyPr vert="horz" lIns="45720" tIns="45720" rIns="91440" bIns="45720" rtlCol="0" anchor="ctr">
            <a:normAutofit/>
          </a:bodyPr>
          <a:lstStyle/>
          <a:p>
            <a:pPr>
              <a:lnSpc>
                <a:spcPct val="90000"/>
              </a:lnSpc>
              <a:spcAft>
                <a:spcPts val="600"/>
              </a:spcAft>
            </a:pPr>
            <a:fld id="{93D4C1C2-5B6E-2F46-9ED0-2C366A772FD4}" type="slidenum">
              <a:rPr lang="en-US" sz="1200" b="0" kern="1200" dirty="0">
                <a:solidFill>
                  <a:schemeClr val="tx1"/>
                </a:solidFill>
                <a:latin typeface="+mn-lt"/>
                <a:ea typeface="+mn-ea"/>
                <a:cs typeface="+mn-cs"/>
              </a:rPr>
              <a:pPr>
                <a:lnSpc>
                  <a:spcPct val="90000"/>
                </a:lnSpc>
                <a:spcAft>
                  <a:spcPts val="600"/>
                </a:spcAft>
              </a:pPr>
              <a:t>12</a:t>
            </a:fld>
            <a:endParaRPr lang="en-US" sz="1200" b="0" kern="1200" dirty="0">
              <a:solidFill>
                <a:schemeClr val="tx1"/>
              </a:solidFill>
              <a:latin typeface="+mn-lt"/>
              <a:ea typeface="+mn-ea"/>
              <a:cs typeface="+mn-cs"/>
            </a:endParaRPr>
          </a:p>
        </p:txBody>
      </p:sp>
      <p:sp>
        <p:nvSpPr>
          <p:cNvPr id="7" name="Content Placeholder 2">
            <a:extLst>
              <a:ext uri="{FF2B5EF4-FFF2-40B4-BE49-F238E27FC236}">
                <a16:creationId xmlns:a16="http://schemas.microsoft.com/office/drawing/2014/main" id="{701986BA-981F-416A-AD43-CE08454AB680}"/>
              </a:ext>
            </a:extLst>
          </p:cNvPr>
          <p:cNvSpPr>
            <a:spLocks noGrp="1"/>
          </p:cNvSpPr>
          <p:nvPr>
            <p:ph idx="1"/>
          </p:nvPr>
        </p:nvSpPr>
        <p:spPr>
          <a:xfrm>
            <a:off x="557349" y="3239800"/>
            <a:ext cx="8146544" cy="1903700"/>
          </a:xfrm>
        </p:spPr>
        <p:txBody>
          <a:bodyPr/>
          <a:lstStyle/>
          <a:p>
            <a:r>
              <a:rPr lang="en-GB" dirty="0"/>
              <a:t>The term </a:t>
            </a:r>
            <a:r>
              <a:rPr lang="en-GB" i="1" dirty="0"/>
              <a:t>mechanics </a:t>
            </a:r>
            <a:r>
              <a:rPr lang="en-GB" dirty="0"/>
              <a:t>has come to indicate many different types of underlying relationships between entities in games. Here are five different types of mechanics that you might expect to find in a game:</a:t>
            </a:r>
          </a:p>
        </p:txBody>
      </p:sp>
    </p:spTree>
    <p:extLst>
      <p:ext uri="{BB962C8B-B14F-4D97-AF65-F5344CB8AC3E}">
        <p14:creationId xmlns:p14="http://schemas.microsoft.com/office/powerpoint/2010/main" val="706333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EEEE11-34F3-406F-AE8D-F11284E3D6D4}"/>
              </a:ext>
            </a:extLst>
          </p:cNvPr>
          <p:cNvSpPr>
            <a:spLocks noGrp="1"/>
          </p:cNvSpPr>
          <p:nvPr>
            <p:ph type="title"/>
          </p:nvPr>
        </p:nvSpPr>
        <p:spPr>
          <a:xfrm>
            <a:off x="466927" y="628984"/>
            <a:ext cx="2782493" cy="3885532"/>
          </a:xfrm>
        </p:spPr>
        <p:txBody>
          <a:bodyPr>
            <a:normAutofit/>
          </a:bodyPr>
          <a:lstStyle/>
          <a:p>
            <a:r>
              <a:rPr lang="en-GB" sz="2700" dirty="0">
                <a:solidFill>
                  <a:schemeClr val="tx1"/>
                </a:solidFill>
              </a:rPr>
              <a:t>Physics</a:t>
            </a:r>
            <a:br>
              <a:rPr lang="en-GB" sz="2700" dirty="0">
                <a:solidFill>
                  <a:schemeClr val="tx1"/>
                </a:solidFill>
              </a:rPr>
            </a:br>
            <a:br>
              <a:rPr lang="en-GB" sz="2700" dirty="0">
                <a:solidFill>
                  <a:schemeClr val="tx1"/>
                </a:solidFill>
              </a:rPr>
            </a:br>
            <a:r>
              <a:rPr lang="en-GB" sz="1600" dirty="0">
                <a:solidFill>
                  <a:schemeClr val="tx1"/>
                </a:solidFill>
              </a:rPr>
              <a:t>Science of motion and force</a:t>
            </a:r>
            <a:br>
              <a:rPr lang="en-GB" sz="1600" dirty="0">
                <a:solidFill>
                  <a:schemeClr val="tx1"/>
                </a:solidFill>
              </a:rPr>
            </a:br>
            <a:br>
              <a:rPr lang="en-GB" sz="1600" dirty="0">
                <a:solidFill>
                  <a:schemeClr val="tx1"/>
                </a:solidFill>
              </a:rPr>
            </a:br>
            <a:r>
              <a:rPr lang="en-GB" sz="1600" dirty="0">
                <a:solidFill>
                  <a:schemeClr val="tx1"/>
                </a:solidFill>
              </a:rPr>
              <a:t>(timing and rhythm challenges can be considered to be part of a game’s physics)</a:t>
            </a:r>
            <a:br>
              <a:rPr lang="en-GB" sz="2700" dirty="0">
                <a:solidFill>
                  <a:schemeClr val="tx1"/>
                </a:solidFill>
              </a:rPr>
            </a:br>
            <a:br>
              <a:rPr lang="en-GB" sz="2700" dirty="0">
                <a:solidFill>
                  <a:schemeClr val="tx1"/>
                </a:solidFill>
              </a:rPr>
            </a:br>
            <a:endParaRPr lang="en-GB" sz="2700" dirty="0">
              <a:solidFill>
                <a:schemeClr val="tx1"/>
              </a:solidFill>
            </a:endParaRPr>
          </a:p>
        </p:txBody>
      </p:sp>
      <p:sp>
        <p:nvSpPr>
          <p:cNvPr id="11" name="Rectangle 10">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CA2D0D81-EB1F-403F-9198-276FE85DCA1E}"/>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solidFill>
                  <a:schemeClr val="bg2"/>
                </a:solidFill>
              </a:rPr>
              <a:pPr>
                <a:spcAft>
                  <a:spcPts val="600"/>
                </a:spcAft>
              </a:pPr>
              <a:t>13</a:t>
            </a:fld>
            <a:endParaRPr lang="en-GB">
              <a:solidFill>
                <a:schemeClr val="bg2"/>
              </a:solidFill>
            </a:endParaRPr>
          </a:p>
        </p:txBody>
      </p:sp>
      <p:pic>
        <p:nvPicPr>
          <p:cNvPr id="5122" name="Picture 2" descr="https://gamasutra.com/db_area/images/news/270949/MarioGalaxyPhysics.jpg">
            <a:extLst>
              <a:ext uri="{FF2B5EF4-FFF2-40B4-BE49-F238E27FC236}">
                <a16:creationId xmlns:a16="http://schemas.microsoft.com/office/drawing/2014/main" id="{B34B61A7-6586-4DCA-9F3E-4A3BAF7806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89191"/>
            <a:ext cx="2875199" cy="1965591"/>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https://steamcdn-a.akamaihd.net/steam/apps/26900/header.jpg?t=1528554532">
            <a:extLst>
              <a:ext uri="{FF2B5EF4-FFF2-40B4-BE49-F238E27FC236}">
                <a16:creationId xmlns:a16="http://schemas.microsoft.com/office/drawing/2014/main" id="{BB9C0836-D500-4EBF-9EAD-6CA52538D0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21779"/>
            <a:ext cx="2875199" cy="1343843"/>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Angry Birds">
            <a:extLst>
              <a:ext uri="{FF2B5EF4-FFF2-40B4-BE49-F238E27FC236}">
                <a16:creationId xmlns:a16="http://schemas.microsoft.com/office/drawing/2014/main" id="{160AF144-CF40-497D-A952-6E89017FA1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3532619"/>
            <a:ext cx="2897924" cy="1630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2791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128"/>
                                        </p:tgtEl>
                                        <p:attrNameLst>
                                          <p:attrName>style.visibility</p:attrName>
                                        </p:attrNameLst>
                                      </p:cBhvr>
                                      <p:to>
                                        <p:strVal val="visible"/>
                                      </p:to>
                                    </p:set>
                                    <p:anim calcmode="lin" valueType="num">
                                      <p:cBhvr additive="base">
                                        <p:cTn id="7" dur="500" fill="hold"/>
                                        <p:tgtEl>
                                          <p:spTgt spid="5128"/>
                                        </p:tgtEl>
                                        <p:attrNameLst>
                                          <p:attrName>ppt_x</p:attrName>
                                        </p:attrNameLst>
                                      </p:cBhvr>
                                      <p:tavLst>
                                        <p:tav tm="0">
                                          <p:val>
                                            <p:strVal val="#ppt_x"/>
                                          </p:val>
                                        </p:tav>
                                        <p:tav tm="100000">
                                          <p:val>
                                            <p:strVal val="#ppt_x"/>
                                          </p:val>
                                        </p:tav>
                                      </p:tavLst>
                                    </p:anim>
                                    <p:anim calcmode="lin" valueType="num">
                                      <p:cBhvr additive="base">
                                        <p:cTn id="8" dur="500" fill="hold"/>
                                        <p:tgtEl>
                                          <p:spTgt spid="512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126"/>
                                        </p:tgtEl>
                                        <p:attrNameLst>
                                          <p:attrName>style.visibility</p:attrName>
                                        </p:attrNameLst>
                                      </p:cBhvr>
                                      <p:to>
                                        <p:strVal val="visible"/>
                                      </p:to>
                                    </p:set>
                                    <p:anim calcmode="lin" valueType="num">
                                      <p:cBhvr additive="base">
                                        <p:cTn id="11" dur="500" fill="hold"/>
                                        <p:tgtEl>
                                          <p:spTgt spid="5126"/>
                                        </p:tgtEl>
                                        <p:attrNameLst>
                                          <p:attrName>ppt_x</p:attrName>
                                        </p:attrNameLst>
                                      </p:cBhvr>
                                      <p:tavLst>
                                        <p:tav tm="0">
                                          <p:val>
                                            <p:strVal val="#ppt_x"/>
                                          </p:val>
                                        </p:tav>
                                        <p:tav tm="100000">
                                          <p:val>
                                            <p:strVal val="#ppt_x"/>
                                          </p:val>
                                        </p:tav>
                                      </p:tavLst>
                                    </p:anim>
                                    <p:anim calcmode="lin" valueType="num">
                                      <p:cBhvr additive="base">
                                        <p:cTn id="12" dur="500" fill="hold"/>
                                        <p:tgtEl>
                                          <p:spTgt spid="512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122"/>
                                        </p:tgtEl>
                                        <p:attrNameLst>
                                          <p:attrName>style.visibility</p:attrName>
                                        </p:attrNameLst>
                                      </p:cBhvr>
                                      <p:to>
                                        <p:strVal val="visible"/>
                                      </p:to>
                                    </p:set>
                                    <p:anim calcmode="lin" valueType="num">
                                      <p:cBhvr additive="base">
                                        <p:cTn id="15" dur="500" fill="hold"/>
                                        <p:tgtEl>
                                          <p:spTgt spid="5122"/>
                                        </p:tgtEl>
                                        <p:attrNameLst>
                                          <p:attrName>ppt_x</p:attrName>
                                        </p:attrNameLst>
                                      </p:cBhvr>
                                      <p:tavLst>
                                        <p:tav tm="0">
                                          <p:val>
                                            <p:strVal val="#ppt_x"/>
                                          </p:val>
                                        </p:tav>
                                        <p:tav tm="100000">
                                          <p:val>
                                            <p:strVal val="#ppt_x"/>
                                          </p:val>
                                        </p:tav>
                                      </p:tavLst>
                                    </p:anim>
                                    <p:anim calcmode="lin" valueType="num">
                                      <p:cBhvr additive="base">
                                        <p:cTn id="16" dur="500" fill="hold"/>
                                        <p:tgtEl>
                                          <p:spTgt spid="51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EEEE11-34F3-406F-AE8D-F11284E3D6D4}"/>
              </a:ext>
            </a:extLst>
          </p:cNvPr>
          <p:cNvSpPr>
            <a:spLocks noGrp="1"/>
          </p:cNvSpPr>
          <p:nvPr>
            <p:ph type="title"/>
          </p:nvPr>
        </p:nvSpPr>
        <p:spPr>
          <a:xfrm>
            <a:off x="330927" y="628984"/>
            <a:ext cx="2918494" cy="3885532"/>
          </a:xfrm>
        </p:spPr>
        <p:txBody>
          <a:bodyPr>
            <a:normAutofit/>
          </a:bodyPr>
          <a:lstStyle/>
          <a:p>
            <a:r>
              <a:rPr lang="en-GB" sz="2700" dirty="0">
                <a:solidFill>
                  <a:schemeClr val="tx1"/>
                </a:solidFill>
              </a:rPr>
              <a:t>Internal economy</a:t>
            </a:r>
            <a:br>
              <a:rPr lang="en-GB" sz="2700" dirty="0">
                <a:solidFill>
                  <a:schemeClr val="tx1"/>
                </a:solidFill>
              </a:rPr>
            </a:br>
            <a:br>
              <a:rPr lang="en-GB" sz="2700" dirty="0">
                <a:solidFill>
                  <a:schemeClr val="tx1"/>
                </a:solidFill>
              </a:rPr>
            </a:br>
            <a:r>
              <a:rPr lang="en-GB" sz="1300" dirty="0">
                <a:solidFill>
                  <a:schemeClr val="tx1"/>
                </a:solidFill>
              </a:rPr>
              <a:t>(the mechanics of transactions involving game elements, collected, consumed and traded)</a:t>
            </a:r>
            <a:br>
              <a:rPr lang="en-GB" sz="1300" dirty="0">
                <a:solidFill>
                  <a:schemeClr val="tx1"/>
                </a:solidFill>
              </a:rPr>
            </a:br>
            <a:br>
              <a:rPr lang="en-GB" sz="1300" dirty="0">
                <a:solidFill>
                  <a:schemeClr val="tx1"/>
                </a:solidFill>
              </a:rPr>
            </a:br>
            <a:r>
              <a:rPr lang="en-GB" sz="1300" i="1" dirty="0">
                <a:solidFill>
                  <a:schemeClr val="tx1"/>
                </a:solidFill>
              </a:rPr>
              <a:t>resources</a:t>
            </a:r>
            <a:r>
              <a:rPr lang="en-GB" sz="1300" dirty="0">
                <a:solidFill>
                  <a:schemeClr val="tx1"/>
                </a:solidFill>
              </a:rPr>
              <a:t>: money, energy, ammunition, and so on.</a:t>
            </a:r>
            <a:br>
              <a:rPr lang="en-GB" sz="1300" dirty="0">
                <a:solidFill>
                  <a:schemeClr val="tx1"/>
                </a:solidFill>
              </a:rPr>
            </a:br>
            <a:br>
              <a:rPr lang="en-GB" sz="1300" dirty="0">
                <a:solidFill>
                  <a:schemeClr val="tx1"/>
                </a:solidFill>
              </a:rPr>
            </a:br>
            <a:br>
              <a:rPr lang="en-GB" sz="1300" dirty="0">
                <a:solidFill>
                  <a:schemeClr val="tx1"/>
                </a:solidFill>
              </a:rPr>
            </a:br>
            <a:r>
              <a:rPr lang="en-GB" sz="1300" dirty="0">
                <a:solidFill>
                  <a:schemeClr val="tx1"/>
                </a:solidFill>
              </a:rPr>
              <a:t>Can involve abstractions (health, popularity, and magical powers)</a:t>
            </a:r>
            <a:br>
              <a:rPr lang="en-GB" sz="2700" dirty="0">
                <a:solidFill>
                  <a:schemeClr val="tx1"/>
                </a:solidFill>
              </a:rPr>
            </a:br>
            <a:br>
              <a:rPr lang="en-GB" sz="2700" dirty="0">
                <a:solidFill>
                  <a:schemeClr val="tx1"/>
                </a:solidFill>
              </a:rPr>
            </a:br>
            <a:endParaRPr lang="en-GB" sz="2700" dirty="0">
              <a:solidFill>
                <a:schemeClr val="tx1"/>
              </a:solidFill>
            </a:endParaRPr>
          </a:p>
        </p:txBody>
      </p:sp>
      <p:sp>
        <p:nvSpPr>
          <p:cNvPr id="11" name="Rectangle 10">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CA2D0D81-EB1F-403F-9198-276FE85DCA1E}"/>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solidFill>
                  <a:schemeClr val="bg2"/>
                </a:solidFill>
              </a:rPr>
              <a:pPr>
                <a:spcAft>
                  <a:spcPts val="600"/>
                </a:spcAft>
              </a:pPr>
              <a:t>14</a:t>
            </a:fld>
            <a:endParaRPr lang="en-GB">
              <a:solidFill>
                <a:schemeClr val="bg2"/>
              </a:solidFill>
            </a:endParaRPr>
          </a:p>
        </p:txBody>
      </p:sp>
      <p:pic>
        <p:nvPicPr>
          <p:cNvPr id="7174" name="Picture 6" descr="Image result for rocket league">
            <a:extLst>
              <a:ext uri="{FF2B5EF4-FFF2-40B4-BE49-F238E27FC236}">
                <a16:creationId xmlns:a16="http://schemas.microsoft.com/office/drawing/2014/main" id="{33A79E1F-8F9F-4E95-AAFD-B0CEC621A6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4200" y="1754298"/>
            <a:ext cx="2906497" cy="1634904"/>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8" descr="Image result for clash of the clans">
            <a:extLst>
              <a:ext uri="{FF2B5EF4-FFF2-40B4-BE49-F238E27FC236}">
                <a16:creationId xmlns:a16="http://schemas.microsoft.com/office/drawing/2014/main" id="{74D74A03-F021-4D05-BAEE-F62C063954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1999" y="3510957"/>
            <a:ext cx="2914883" cy="1665648"/>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Image result for mario galaxy collecting stars">
            <a:extLst>
              <a:ext uri="{FF2B5EF4-FFF2-40B4-BE49-F238E27FC236}">
                <a16:creationId xmlns:a16="http://schemas.microsoft.com/office/drawing/2014/main" id="{0768F5E8-0866-4F21-B5A8-2308F112D1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64200" y="207"/>
            <a:ext cx="2906497" cy="1632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9018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176"/>
                                        </p:tgtEl>
                                        <p:attrNameLst>
                                          <p:attrName>style.visibility</p:attrName>
                                        </p:attrNameLst>
                                      </p:cBhvr>
                                      <p:to>
                                        <p:strVal val="visible"/>
                                      </p:to>
                                    </p:set>
                                    <p:anim calcmode="lin" valueType="num">
                                      <p:cBhvr additive="base">
                                        <p:cTn id="7" dur="500" fill="hold"/>
                                        <p:tgtEl>
                                          <p:spTgt spid="7176"/>
                                        </p:tgtEl>
                                        <p:attrNameLst>
                                          <p:attrName>ppt_x</p:attrName>
                                        </p:attrNameLst>
                                      </p:cBhvr>
                                      <p:tavLst>
                                        <p:tav tm="0">
                                          <p:val>
                                            <p:strVal val="#ppt_x"/>
                                          </p:val>
                                        </p:tav>
                                        <p:tav tm="100000">
                                          <p:val>
                                            <p:strVal val="#ppt_x"/>
                                          </p:val>
                                        </p:tav>
                                      </p:tavLst>
                                    </p:anim>
                                    <p:anim calcmode="lin" valueType="num">
                                      <p:cBhvr additive="base">
                                        <p:cTn id="8" dur="500" fill="hold"/>
                                        <p:tgtEl>
                                          <p:spTgt spid="717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174"/>
                                        </p:tgtEl>
                                        <p:attrNameLst>
                                          <p:attrName>style.visibility</p:attrName>
                                        </p:attrNameLst>
                                      </p:cBhvr>
                                      <p:to>
                                        <p:strVal val="visible"/>
                                      </p:to>
                                    </p:set>
                                    <p:anim calcmode="lin" valueType="num">
                                      <p:cBhvr additive="base">
                                        <p:cTn id="11" dur="500" fill="hold"/>
                                        <p:tgtEl>
                                          <p:spTgt spid="7174"/>
                                        </p:tgtEl>
                                        <p:attrNameLst>
                                          <p:attrName>ppt_x</p:attrName>
                                        </p:attrNameLst>
                                      </p:cBhvr>
                                      <p:tavLst>
                                        <p:tav tm="0">
                                          <p:val>
                                            <p:strVal val="#ppt_x"/>
                                          </p:val>
                                        </p:tav>
                                        <p:tav tm="100000">
                                          <p:val>
                                            <p:strVal val="#ppt_x"/>
                                          </p:val>
                                        </p:tav>
                                      </p:tavLst>
                                    </p:anim>
                                    <p:anim calcmode="lin" valueType="num">
                                      <p:cBhvr additive="base">
                                        <p:cTn id="12" dur="500" fill="hold"/>
                                        <p:tgtEl>
                                          <p:spTgt spid="717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EEEE11-34F3-406F-AE8D-F11284E3D6D4}"/>
              </a:ext>
            </a:extLst>
          </p:cNvPr>
          <p:cNvSpPr>
            <a:spLocks noGrp="1"/>
          </p:cNvSpPr>
          <p:nvPr>
            <p:ph type="title"/>
          </p:nvPr>
        </p:nvSpPr>
        <p:spPr>
          <a:xfrm>
            <a:off x="466927" y="628984"/>
            <a:ext cx="2782493" cy="3885532"/>
          </a:xfrm>
        </p:spPr>
        <p:txBody>
          <a:bodyPr>
            <a:normAutofit fontScale="90000"/>
          </a:bodyPr>
          <a:lstStyle/>
          <a:p>
            <a:r>
              <a:rPr lang="en-GB" sz="2700" dirty="0">
                <a:solidFill>
                  <a:schemeClr val="tx1"/>
                </a:solidFill>
              </a:rPr>
              <a:t>Progression </a:t>
            </a:r>
            <a:br>
              <a:rPr lang="en-GB" sz="2700" dirty="0">
                <a:solidFill>
                  <a:schemeClr val="tx1"/>
                </a:solidFill>
              </a:rPr>
            </a:br>
            <a:r>
              <a:rPr lang="en-GB" sz="1400" dirty="0">
                <a:solidFill>
                  <a:schemeClr val="tx1"/>
                </a:solidFill>
              </a:rPr>
              <a:t>(level design decide how you can move through a game world)</a:t>
            </a:r>
            <a:br>
              <a:rPr lang="en-GB" sz="1400" dirty="0">
                <a:solidFill>
                  <a:schemeClr val="tx1"/>
                </a:solidFill>
              </a:rPr>
            </a:br>
            <a:br>
              <a:rPr lang="en-GB" sz="1400" dirty="0">
                <a:solidFill>
                  <a:schemeClr val="tx1"/>
                </a:solidFill>
              </a:rPr>
            </a:br>
            <a:r>
              <a:rPr lang="en-GB" sz="1400" dirty="0">
                <a:solidFill>
                  <a:schemeClr val="tx1"/>
                </a:solidFill>
              </a:rPr>
              <a:t>progress of the player is tightly controlled by a number of mechanisms that block or unlock access to certain areas. Levers, switches, and magical swords that allow you to destroy certain doors are typical examples of such</a:t>
            </a:r>
            <a:br>
              <a:rPr lang="en-GB" sz="1400" dirty="0">
                <a:solidFill>
                  <a:schemeClr val="tx1"/>
                </a:solidFill>
              </a:rPr>
            </a:br>
            <a:r>
              <a:rPr lang="en-GB" sz="1400" dirty="0">
                <a:solidFill>
                  <a:schemeClr val="tx1"/>
                </a:solidFill>
              </a:rPr>
              <a:t>progression mechanisms.</a:t>
            </a:r>
            <a:br>
              <a:rPr lang="en-GB" sz="1400" dirty="0"/>
            </a:br>
            <a:br>
              <a:rPr lang="en-GB" sz="1400" dirty="0">
                <a:solidFill>
                  <a:schemeClr val="tx1"/>
                </a:solidFill>
              </a:rPr>
            </a:br>
            <a:br>
              <a:rPr lang="en-GB" sz="1400" dirty="0">
                <a:solidFill>
                  <a:schemeClr val="tx1"/>
                </a:solidFill>
              </a:rPr>
            </a:br>
            <a:br>
              <a:rPr lang="en-GB" sz="1400" dirty="0">
                <a:solidFill>
                  <a:schemeClr val="tx1"/>
                </a:solidFill>
              </a:rPr>
            </a:br>
            <a:br>
              <a:rPr lang="en-GB" sz="2700" dirty="0">
                <a:solidFill>
                  <a:schemeClr val="tx1"/>
                </a:solidFill>
              </a:rPr>
            </a:br>
            <a:br>
              <a:rPr lang="en-GB" sz="2700" dirty="0">
                <a:solidFill>
                  <a:schemeClr val="tx1"/>
                </a:solidFill>
              </a:rPr>
            </a:br>
            <a:endParaRPr lang="en-GB" sz="2700" dirty="0">
              <a:solidFill>
                <a:schemeClr val="tx1"/>
              </a:solidFill>
            </a:endParaRPr>
          </a:p>
        </p:txBody>
      </p:sp>
      <p:sp>
        <p:nvSpPr>
          <p:cNvPr id="11" name="Rectangle 10">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CA2D0D81-EB1F-403F-9198-276FE85DCA1E}"/>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solidFill>
                  <a:schemeClr val="bg2"/>
                </a:solidFill>
              </a:rPr>
              <a:pPr>
                <a:spcAft>
                  <a:spcPts val="600"/>
                </a:spcAft>
              </a:pPr>
              <a:t>15</a:t>
            </a:fld>
            <a:endParaRPr lang="en-GB">
              <a:solidFill>
                <a:schemeClr val="bg2"/>
              </a:solidFill>
            </a:endParaRPr>
          </a:p>
        </p:txBody>
      </p:sp>
      <p:pic>
        <p:nvPicPr>
          <p:cNvPr id="8194" name="Picture 2" descr="Image result for uncharted 4 puzzles">
            <a:extLst>
              <a:ext uri="{FF2B5EF4-FFF2-40B4-BE49-F238E27FC236}">
                <a16:creationId xmlns:a16="http://schemas.microsoft.com/office/drawing/2014/main" id="{FDE37A77-9EB1-4D25-BF02-0A2463F957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
            <a:ext cx="3013956" cy="1695350"/>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Image result for ratchet &amp; clank">
            <a:extLst>
              <a:ext uri="{FF2B5EF4-FFF2-40B4-BE49-F238E27FC236}">
                <a16:creationId xmlns:a16="http://schemas.microsoft.com/office/drawing/2014/main" id="{776B8321-F2B2-4DB7-8132-69A53626AF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744092"/>
            <a:ext cx="3013954" cy="1695349"/>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Related image">
            <a:extLst>
              <a:ext uri="{FF2B5EF4-FFF2-40B4-BE49-F238E27FC236}">
                <a16:creationId xmlns:a16="http://schemas.microsoft.com/office/drawing/2014/main" id="{2FB22C47-CADA-4D86-AADC-15AFE94938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3470764"/>
            <a:ext cx="3013956" cy="16759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859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198"/>
                                        </p:tgtEl>
                                        <p:attrNameLst>
                                          <p:attrName>style.visibility</p:attrName>
                                        </p:attrNameLst>
                                      </p:cBhvr>
                                      <p:to>
                                        <p:strVal val="visible"/>
                                      </p:to>
                                    </p:set>
                                    <p:anim calcmode="lin" valueType="num">
                                      <p:cBhvr additive="base">
                                        <p:cTn id="7" dur="500" fill="hold"/>
                                        <p:tgtEl>
                                          <p:spTgt spid="8198"/>
                                        </p:tgtEl>
                                        <p:attrNameLst>
                                          <p:attrName>ppt_x</p:attrName>
                                        </p:attrNameLst>
                                      </p:cBhvr>
                                      <p:tavLst>
                                        <p:tav tm="0">
                                          <p:val>
                                            <p:strVal val="#ppt_x"/>
                                          </p:val>
                                        </p:tav>
                                        <p:tav tm="100000">
                                          <p:val>
                                            <p:strVal val="#ppt_x"/>
                                          </p:val>
                                        </p:tav>
                                      </p:tavLst>
                                    </p:anim>
                                    <p:anim calcmode="lin" valueType="num">
                                      <p:cBhvr additive="base">
                                        <p:cTn id="8" dur="500" fill="hold"/>
                                        <p:tgtEl>
                                          <p:spTgt spid="819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196"/>
                                        </p:tgtEl>
                                        <p:attrNameLst>
                                          <p:attrName>style.visibility</p:attrName>
                                        </p:attrNameLst>
                                      </p:cBhvr>
                                      <p:to>
                                        <p:strVal val="visible"/>
                                      </p:to>
                                    </p:set>
                                    <p:anim calcmode="lin" valueType="num">
                                      <p:cBhvr additive="base">
                                        <p:cTn id="11" dur="500" fill="hold"/>
                                        <p:tgtEl>
                                          <p:spTgt spid="8196"/>
                                        </p:tgtEl>
                                        <p:attrNameLst>
                                          <p:attrName>ppt_x</p:attrName>
                                        </p:attrNameLst>
                                      </p:cBhvr>
                                      <p:tavLst>
                                        <p:tav tm="0">
                                          <p:val>
                                            <p:strVal val="#ppt_x"/>
                                          </p:val>
                                        </p:tav>
                                        <p:tav tm="100000">
                                          <p:val>
                                            <p:strVal val="#ppt_x"/>
                                          </p:val>
                                        </p:tav>
                                      </p:tavLst>
                                    </p:anim>
                                    <p:anim calcmode="lin" valueType="num">
                                      <p:cBhvr additive="base">
                                        <p:cTn id="12" dur="500" fill="hold"/>
                                        <p:tgtEl>
                                          <p:spTgt spid="819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8194"/>
                                        </p:tgtEl>
                                        <p:attrNameLst>
                                          <p:attrName>style.visibility</p:attrName>
                                        </p:attrNameLst>
                                      </p:cBhvr>
                                      <p:to>
                                        <p:strVal val="visible"/>
                                      </p:to>
                                    </p:set>
                                    <p:anim calcmode="lin" valueType="num">
                                      <p:cBhvr additive="base">
                                        <p:cTn id="15" dur="500" fill="hold"/>
                                        <p:tgtEl>
                                          <p:spTgt spid="8194"/>
                                        </p:tgtEl>
                                        <p:attrNameLst>
                                          <p:attrName>ppt_x</p:attrName>
                                        </p:attrNameLst>
                                      </p:cBhvr>
                                      <p:tavLst>
                                        <p:tav tm="0">
                                          <p:val>
                                            <p:strVal val="#ppt_x"/>
                                          </p:val>
                                        </p:tav>
                                        <p:tav tm="100000">
                                          <p:val>
                                            <p:strVal val="#ppt_x"/>
                                          </p:val>
                                        </p:tav>
                                      </p:tavLst>
                                    </p:anim>
                                    <p:anim calcmode="lin" valueType="num">
                                      <p:cBhvr additive="base">
                                        <p:cTn id="16" dur="500" fill="hold"/>
                                        <p:tgtEl>
                                          <p:spTgt spid="819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EEEE11-34F3-406F-AE8D-F11284E3D6D4}"/>
              </a:ext>
            </a:extLst>
          </p:cNvPr>
          <p:cNvSpPr>
            <a:spLocks noGrp="1"/>
          </p:cNvSpPr>
          <p:nvPr>
            <p:ph type="title"/>
          </p:nvPr>
        </p:nvSpPr>
        <p:spPr>
          <a:xfrm>
            <a:off x="466927" y="628984"/>
            <a:ext cx="2782493" cy="3885532"/>
          </a:xfrm>
        </p:spPr>
        <p:txBody>
          <a:bodyPr>
            <a:normAutofit fontScale="90000"/>
          </a:bodyPr>
          <a:lstStyle/>
          <a:p>
            <a:r>
              <a:rPr lang="en-GB" sz="2700" dirty="0">
                <a:solidFill>
                  <a:schemeClr val="tx1"/>
                </a:solidFill>
              </a:rPr>
              <a:t>Tactical manoeuvring</a:t>
            </a:r>
            <a:br>
              <a:rPr lang="en-GB" sz="2700" dirty="0">
                <a:solidFill>
                  <a:schemeClr val="tx1"/>
                </a:solidFill>
              </a:rPr>
            </a:br>
            <a:br>
              <a:rPr lang="en-GB" sz="2700" dirty="0">
                <a:solidFill>
                  <a:schemeClr val="tx1"/>
                </a:solidFill>
              </a:rPr>
            </a:br>
            <a:r>
              <a:rPr lang="en-GB" sz="1600" dirty="0">
                <a:solidFill>
                  <a:schemeClr val="tx1"/>
                </a:solidFill>
              </a:rPr>
              <a:t>Tactical </a:t>
            </a:r>
            <a:r>
              <a:rPr lang="en-GB" sz="1600" dirty="0" err="1">
                <a:solidFill>
                  <a:schemeClr val="tx1"/>
                </a:solidFill>
              </a:rPr>
              <a:t>maneuvering</a:t>
            </a:r>
            <a:br>
              <a:rPr lang="en-GB" sz="1600" dirty="0">
                <a:solidFill>
                  <a:schemeClr val="tx1"/>
                </a:solidFill>
              </a:rPr>
            </a:br>
            <a:r>
              <a:rPr lang="en-GB" sz="1600" dirty="0">
                <a:solidFill>
                  <a:schemeClr val="tx1"/>
                </a:solidFill>
              </a:rPr>
              <a:t>is critical in most </a:t>
            </a:r>
            <a:r>
              <a:rPr lang="en-GB" sz="1600" dirty="0">
                <a:solidFill>
                  <a:srgbClr val="FFC000"/>
                </a:solidFill>
              </a:rPr>
              <a:t>strategy</a:t>
            </a:r>
            <a:r>
              <a:rPr lang="en-GB" sz="1600" dirty="0">
                <a:solidFill>
                  <a:schemeClr val="tx1"/>
                </a:solidFill>
              </a:rPr>
              <a:t> games but also features in some role-playing and simulation games. </a:t>
            </a:r>
            <a:br>
              <a:rPr lang="en-GB" sz="1600" dirty="0">
                <a:solidFill>
                  <a:schemeClr val="tx1"/>
                </a:solidFill>
              </a:rPr>
            </a:br>
            <a:br>
              <a:rPr lang="en-GB" sz="1600" dirty="0">
                <a:solidFill>
                  <a:schemeClr val="tx1"/>
                </a:solidFill>
              </a:rPr>
            </a:br>
            <a:r>
              <a:rPr lang="en-GB" sz="1600" dirty="0">
                <a:solidFill>
                  <a:schemeClr val="tx1"/>
                </a:solidFill>
              </a:rPr>
              <a:t>appears in many board games such as chess and</a:t>
            </a:r>
            <a:br>
              <a:rPr lang="en-GB" sz="1600" dirty="0">
                <a:solidFill>
                  <a:schemeClr val="tx1"/>
                </a:solidFill>
              </a:rPr>
            </a:br>
            <a:r>
              <a:rPr lang="en-GB" sz="1600" dirty="0">
                <a:solidFill>
                  <a:schemeClr val="tx1"/>
                </a:solidFill>
              </a:rPr>
              <a:t>Go but also in computer strategy games such as </a:t>
            </a:r>
            <a:r>
              <a:rPr lang="en-GB" sz="1600" i="1" dirty="0">
                <a:solidFill>
                  <a:schemeClr val="tx1"/>
                </a:solidFill>
              </a:rPr>
              <a:t>StarCraft </a:t>
            </a:r>
            <a:r>
              <a:rPr lang="en-GB" sz="1600" dirty="0">
                <a:solidFill>
                  <a:schemeClr val="tx1"/>
                </a:solidFill>
              </a:rPr>
              <a:t>or </a:t>
            </a:r>
            <a:r>
              <a:rPr lang="en-GB" sz="1600" i="1" dirty="0">
                <a:solidFill>
                  <a:schemeClr val="tx1"/>
                </a:solidFill>
              </a:rPr>
              <a:t>Command &amp; Conquer: Red Alert.</a:t>
            </a:r>
            <a:br>
              <a:rPr lang="en-GB" sz="2800" dirty="0"/>
            </a:br>
            <a:br>
              <a:rPr lang="en-GB" sz="2700" dirty="0">
                <a:solidFill>
                  <a:schemeClr val="tx1"/>
                </a:solidFill>
              </a:rPr>
            </a:br>
            <a:br>
              <a:rPr lang="en-GB" sz="2700" dirty="0">
                <a:solidFill>
                  <a:schemeClr val="tx1"/>
                </a:solidFill>
              </a:rPr>
            </a:br>
            <a:br>
              <a:rPr lang="en-GB" sz="2700" dirty="0">
                <a:solidFill>
                  <a:schemeClr val="tx1"/>
                </a:solidFill>
              </a:rPr>
            </a:br>
            <a:endParaRPr lang="en-GB" sz="2700" dirty="0">
              <a:solidFill>
                <a:schemeClr val="tx1"/>
              </a:solidFill>
            </a:endParaRPr>
          </a:p>
        </p:txBody>
      </p:sp>
      <p:sp>
        <p:nvSpPr>
          <p:cNvPr id="11" name="Rectangle 10">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CA2D0D81-EB1F-403F-9198-276FE85DCA1E}"/>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solidFill>
                  <a:schemeClr val="bg2"/>
                </a:solidFill>
              </a:rPr>
              <a:pPr>
                <a:spcAft>
                  <a:spcPts val="600"/>
                </a:spcAft>
              </a:pPr>
              <a:t>16</a:t>
            </a:fld>
            <a:endParaRPr lang="en-GB">
              <a:solidFill>
                <a:schemeClr val="bg2"/>
              </a:solidFill>
            </a:endParaRPr>
          </a:p>
        </p:txBody>
      </p:sp>
      <p:pic>
        <p:nvPicPr>
          <p:cNvPr id="6146" name="Picture 2" descr="Image result for red alert">
            <a:extLst>
              <a:ext uri="{FF2B5EF4-FFF2-40B4-BE49-F238E27FC236}">
                <a16:creationId xmlns:a16="http://schemas.microsoft.com/office/drawing/2014/main" id="{69FAF0A6-D31D-4F17-96A7-326AACD687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41287" y="-1"/>
            <a:ext cx="2912290" cy="163816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Image result for command and conquer">
            <a:extLst>
              <a:ext uri="{FF2B5EF4-FFF2-40B4-BE49-F238E27FC236}">
                <a16:creationId xmlns:a16="http://schemas.microsoft.com/office/drawing/2014/main" id="{B63F43B6-D82D-4CF7-BBE3-4DF027E166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41287" y="1668625"/>
            <a:ext cx="2911027" cy="1654689"/>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Image result for star craft">
            <a:extLst>
              <a:ext uri="{FF2B5EF4-FFF2-40B4-BE49-F238E27FC236}">
                <a16:creationId xmlns:a16="http://schemas.microsoft.com/office/drawing/2014/main" id="{AE3A4A2A-8E6A-4A0B-8448-8A2FA99F46C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41287" y="3353781"/>
            <a:ext cx="2912292" cy="18201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4231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150"/>
                                        </p:tgtEl>
                                        <p:attrNameLst>
                                          <p:attrName>style.visibility</p:attrName>
                                        </p:attrNameLst>
                                      </p:cBhvr>
                                      <p:to>
                                        <p:strVal val="visible"/>
                                      </p:to>
                                    </p:set>
                                    <p:anim calcmode="lin" valueType="num">
                                      <p:cBhvr additive="base">
                                        <p:cTn id="7" dur="500" fill="hold"/>
                                        <p:tgtEl>
                                          <p:spTgt spid="6150"/>
                                        </p:tgtEl>
                                        <p:attrNameLst>
                                          <p:attrName>ppt_x</p:attrName>
                                        </p:attrNameLst>
                                      </p:cBhvr>
                                      <p:tavLst>
                                        <p:tav tm="0">
                                          <p:val>
                                            <p:strVal val="#ppt_x"/>
                                          </p:val>
                                        </p:tav>
                                        <p:tav tm="100000">
                                          <p:val>
                                            <p:strVal val="#ppt_x"/>
                                          </p:val>
                                        </p:tav>
                                      </p:tavLst>
                                    </p:anim>
                                    <p:anim calcmode="lin" valueType="num">
                                      <p:cBhvr additive="base">
                                        <p:cTn id="8" dur="500" fill="hold"/>
                                        <p:tgtEl>
                                          <p:spTgt spid="615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148"/>
                                        </p:tgtEl>
                                        <p:attrNameLst>
                                          <p:attrName>style.visibility</p:attrName>
                                        </p:attrNameLst>
                                      </p:cBhvr>
                                      <p:to>
                                        <p:strVal val="visible"/>
                                      </p:to>
                                    </p:set>
                                    <p:anim calcmode="lin" valueType="num">
                                      <p:cBhvr additive="base">
                                        <p:cTn id="11" dur="500" fill="hold"/>
                                        <p:tgtEl>
                                          <p:spTgt spid="6148"/>
                                        </p:tgtEl>
                                        <p:attrNameLst>
                                          <p:attrName>ppt_x</p:attrName>
                                        </p:attrNameLst>
                                      </p:cBhvr>
                                      <p:tavLst>
                                        <p:tav tm="0">
                                          <p:val>
                                            <p:strVal val="#ppt_x"/>
                                          </p:val>
                                        </p:tav>
                                        <p:tav tm="100000">
                                          <p:val>
                                            <p:strVal val="#ppt_x"/>
                                          </p:val>
                                        </p:tav>
                                      </p:tavLst>
                                    </p:anim>
                                    <p:anim calcmode="lin" valueType="num">
                                      <p:cBhvr additive="base">
                                        <p:cTn id="12" dur="500" fill="hold"/>
                                        <p:tgtEl>
                                          <p:spTgt spid="614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146"/>
                                        </p:tgtEl>
                                        <p:attrNameLst>
                                          <p:attrName>style.visibility</p:attrName>
                                        </p:attrNameLst>
                                      </p:cBhvr>
                                      <p:to>
                                        <p:strVal val="visible"/>
                                      </p:to>
                                    </p:set>
                                    <p:anim calcmode="lin" valueType="num">
                                      <p:cBhvr additive="base">
                                        <p:cTn id="15" dur="500" fill="hold"/>
                                        <p:tgtEl>
                                          <p:spTgt spid="6146"/>
                                        </p:tgtEl>
                                        <p:attrNameLst>
                                          <p:attrName>ppt_x</p:attrName>
                                        </p:attrNameLst>
                                      </p:cBhvr>
                                      <p:tavLst>
                                        <p:tav tm="0">
                                          <p:val>
                                            <p:strVal val="#ppt_x"/>
                                          </p:val>
                                        </p:tav>
                                        <p:tav tm="100000">
                                          <p:val>
                                            <p:strVal val="#ppt_x"/>
                                          </p:val>
                                        </p:tav>
                                      </p:tavLst>
                                    </p:anim>
                                    <p:anim calcmode="lin" valueType="num">
                                      <p:cBhvr additive="base">
                                        <p:cTn id="16" dur="500" fill="hold"/>
                                        <p:tgtEl>
                                          <p:spTgt spid="61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EEEE11-34F3-406F-AE8D-F11284E3D6D4}"/>
              </a:ext>
            </a:extLst>
          </p:cNvPr>
          <p:cNvSpPr>
            <a:spLocks noGrp="1"/>
          </p:cNvSpPr>
          <p:nvPr>
            <p:ph type="title"/>
          </p:nvPr>
        </p:nvSpPr>
        <p:spPr>
          <a:xfrm>
            <a:off x="205039" y="1241245"/>
            <a:ext cx="3017562" cy="4497817"/>
          </a:xfrm>
        </p:spPr>
        <p:txBody>
          <a:bodyPr>
            <a:normAutofit fontScale="90000"/>
          </a:bodyPr>
          <a:lstStyle/>
          <a:p>
            <a:pPr marL="457200" indent="-457200">
              <a:buFont typeface="Arial" panose="020B0604020202020204" pitchFamily="34" charset="0"/>
              <a:buChar char="•"/>
            </a:pPr>
            <a:r>
              <a:rPr lang="en-GB" sz="2700" dirty="0">
                <a:solidFill>
                  <a:schemeClr val="tx1"/>
                </a:solidFill>
              </a:rPr>
              <a:t>Social interaction</a:t>
            </a:r>
            <a:br>
              <a:rPr lang="en-GB" sz="2700" dirty="0">
                <a:solidFill>
                  <a:schemeClr val="tx1"/>
                </a:solidFill>
              </a:rPr>
            </a:br>
            <a:br>
              <a:rPr lang="en-GB" sz="2700" dirty="0">
                <a:solidFill>
                  <a:schemeClr val="tx1"/>
                </a:solidFill>
              </a:rPr>
            </a:br>
            <a:r>
              <a:rPr lang="en-GB" sz="1300" dirty="0">
                <a:solidFill>
                  <a:schemeClr val="tx1"/>
                </a:solidFill>
              </a:rPr>
              <a:t>Zynga's farm simulation game is the neighbour system</a:t>
            </a:r>
            <a:br>
              <a:rPr lang="en-GB" sz="1300" dirty="0">
                <a:solidFill>
                  <a:schemeClr val="tx1"/>
                </a:solidFill>
              </a:rPr>
            </a:br>
            <a:br>
              <a:rPr lang="en-GB" sz="1300" dirty="0">
                <a:solidFill>
                  <a:schemeClr val="tx1"/>
                </a:solidFill>
              </a:rPr>
            </a:br>
            <a:r>
              <a:rPr lang="en-GB" sz="1300" dirty="0">
                <a:solidFill>
                  <a:schemeClr val="tx1"/>
                </a:solidFill>
              </a:rPr>
              <a:t>Zuma - rankings are constantly updated with your friends' high scores.</a:t>
            </a:r>
            <a:br>
              <a:rPr lang="en-GB" sz="1300" dirty="0">
                <a:solidFill>
                  <a:schemeClr val="tx1"/>
                </a:solidFill>
              </a:rPr>
            </a:br>
            <a:br>
              <a:rPr lang="en-GB" sz="1300" dirty="0">
                <a:solidFill>
                  <a:schemeClr val="tx1"/>
                </a:solidFill>
              </a:rPr>
            </a:br>
            <a:r>
              <a:rPr lang="en-GB" sz="1300" dirty="0">
                <a:solidFill>
                  <a:schemeClr val="tx1"/>
                </a:solidFill>
              </a:rPr>
              <a:t>Words with friends  - It's just </a:t>
            </a:r>
            <a:r>
              <a:rPr lang="en-GB" sz="1300" i="1" dirty="0">
                <a:solidFill>
                  <a:schemeClr val="tx1"/>
                </a:solidFill>
              </a:rPr>
              <a:t>Scrabble</a:t>
            </a:r>
            <a:r>
              <a:rPr lang="en-GB" sz="1300" dirty="0">
                <a:solidFill>
                  <a:schemeClr val="tx1"/>
                </a:solidFill>
              </a:rPr>
              <a:t>!</a:t>
            </a:r>
            <a:br>
              <a:rPr lang="en-GB" sz="1300" dirty="0">
                <a:solidFill>
                  <a:schemeClr val="tx1"/>
                </a:solidFill>
              </a:rPr>
            </a:br>
            <a:br>
              <a:rPr lang="en-GB" sz="1300" dirty="0">
                <a:solidFill>
                  <a:schemeClr val="tx1"/>
                </a:solidFill>
              </a:rPr>
            </a:br>
            <a:r>
              <a:rPr lang="en-GB" sz="1300" dirty="0">
                <a:solidFill>
                  <a:schemeClr val="tx1"/>
                </a:solidFill>
              </a:rPr>
              <a:t>WOW -Instead of just fighting monsters or levelling up a character by yourself, you get to do it with thousands of other players and interact with them in many different ways ranging from personal e-mails to public online chats</a:t>
            </a:r>
            <a:r>
              <a:rPr lang="en-GB" sz="1600" dirty="0">
                <a:solidFill>
                  <a:schemeClr val="tx1"/>
                </a:solidFill>
              </a:rPr>
              <a:t>.</a:t>
            </a:r>
            <a:br>
              <a:rPr lang="en-GB" sz="2800" dirty="0">
                <a:solidFill>
                  <a:schemeClr val="tx1"/>
                </a:solidFill>
              </a:rPr>
            </a:br>
            <a:br>
              <a:rPr lang="en-GB" sz="2800" dirty="0">
                <a:solidFill>
                  <a:schemeClr val="tx1"/>
                </a:solidFill>
              </a:rPr>
            </a:br>
            <a:br>
              <a:rPr lang="en-GB" sz="2800" dirty="0">
                <a:solidFill>
                  <a:schemeClr val="tx1"/>
                </a:solidFill>
              </a:rPr>
            </a:br>
            <a:br>
              <a:rPr lang="en-GB" sz="2800" dirty="0">
                <a:solidFill>
                  <a:schemeClr val="tx1"/>
                </a:solidFill>
              </a:rPr>
            </a:br>
            <a:br>
              <a:rPr lang="en-GB" sz="2700" dirty="0">
                <a:solidFill>
                  <a:schemeClr val="tx1"/>
                </a:solidFill>
              </a:rPr>
            </a:br>
            <a:br>
              <a:rPr lang="en-GB" sz="2700" dirty="0">
                <a:solidFill>
                  <a:schemeClr val="tx1"/>
                </a:solidFill>
              </a:rPr>
            </a:br>
            <a:endParaRPr lang="en-GB" sz="2700" dirty="0">
              <a:solidFill>
                <a:schemeClr val="tx1"/>
              </a:solidFill>
            </a:endParaRPr>
          </a:p>
        </p:txBody>
      </p:sp>
      <p:sp>
        <p:nvSpPr>
          <p:cNvPr id="11" name="Rectangle 10">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CA2D0D81-EB1F-403F-9198-276FE85DCA1E}"/>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solidFill>
                  <a:schemeClr val="bg2"/>
                </a:solidFill>
              </a:rPr>
              <a:pPr>
                <a:spcAft>
                  <a:spcPts val="600"/>
                </a:spcAft>
              </a:pPr>
              <a:t>17</a:t>
            </a:fld>
            <a:endParaRPr lang="en-GB">
              <a:solidFill>
                <a:schemeClr val="bg2"/>
              </a:solidFill>
            </a:endParaRPr>
          </a:p>
        </p:txBody>
      </p:sp>
      <p:pic>
        <p:nvPicPr>
          <p:cNvPr id="9218" name="Picture 2" descr="Image result for world of warcraft">
            <a:extLst>
              <a:ext uri="{FF2B5EF4-FFF2-40B4-BE49-F238E27FC236}">
                <a16:creationId xmlns:a16="http://schemas.microsoft.com/office/drawing/2014/main" id="{D83E60F3-DFC2-4D16-A459-BB8A793B0E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5360" y="3620839"/>
            <a:ext cx="2658584" cy="1323292"/>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https://i.amz.mshcdn.com/d0qnjNh0aOueHXp_N5rARhe4v6I=/fit-in/1200x9600/http%3A%2F%2Fmashable.com%2Fwp-content%2Fuploads%2F2011%2F02%2Ffarmville.png">
            <a:extLst>
              <a:ext uri="{FF2B5EF4-FFF2-40B4-BE49-F238E27FC236}">
                <a16:creationId xmlns:a16="http://schemas.microsoft.com/office/drawing/2014/main" id="{727CFA97-1FC3-4B33-97FC-E0F58D3D5E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4689" y="1586082"/>
            <a:ext cx="3017562" cy="1749242"/>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https://i.amz.mshcdn.com/OR-SF0R9j6T55A0Qg8p27xwKw5o=/fit-in/1200x9600/http%3A%2F%2Fmashable.com%2Fwp-content%2Fuploads%2F2011%2F02%2Fwords-with-friends.jpg">
            <a:extLst>
              <a:ext uri="{FF2B5EF4-FFF2-40B4-BE49-F238E27FC236}">
                <a16:creationId xmlns:a16="http://schemas.microsoft.com/office/drawing/2014/main" id="{7A174BF2-EC20-42EE-8031-49D81B9C721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90722" y="3388284"/>
            <a:ext cx="3017562" cy="17027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Image result for zuma blitz">
            <a:extLst>
              <a:ext uri="{FF2B5EF4-FFF2-40B4-BE49-F238E27FC236}">
                <a16:creationId xmlns:a16="http://schemas.microsoft.com/office/drawing/2014/main" id="{0B96CE2A-D177-4F1B-851C-371E8A346C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54689" y="-174716"/>
            <a:ext cx="3017562" cy="16973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458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224"/>
                                        </p:tgtEl>
                                        <p:attrNameLst>
                                          <p:attrName>style.visibility</p:attrName>
                                        </p:attrNameLst>
                                      </p:cBhvr>
                                      <p:to>
                                        <p:strVal val="visible"/>
                                      </p:to>
                                    </p:set>
                                    <p:anim calcmode="lin" valueType="num">
                                      <p:cBhvr additive="base">
                                        <p:cTn id="7" dur="500" fill="hold"/>
                                        <p:tgtEl>
                                          <p:spTgt spid="9224"/>
                                        </p:tgtEl>
                                        <p:attrNameLst>
                                          <p:attrName>ppt_x</p:attrName>
                                        </p:attrNameLst>
                                      </p:cBhvr>
                                      <p:tavLst>
                                        <p:tav tm="0">
                                          <p:val>
                                            <p:strVal val="#ppt_x"/>
                                          </p:val>
                                        </p:tav>
                                        <p:tav tm="100000">
                                          <p:val>
                                            <p:strVal val="#ppt_x"/>
                                          </p:val>
                                        </p:tav>
                                      </p:tavLst>
                                    </p:anim>
                                    <p:anim calcmode="lin" valueType="num">
                                      <p:cBhvr additive="base">
                                        <p:cTn id="8" dur="500" fill="hold"/>
                                        <p:tgtEl>
                                          <p:spTgt spid="922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220"/>
                                        </p:tgtEl>
                                        <p:attrNameLst>
                                          <p:attrName>style.visibility</p:attrName>
                                        </p:attrNameLst>
                                      </p:cBhvr>
                                      <p:to>
                                        <p:strVal val="visible"/>
                                      </p:to>
                                    </p:set>
                                    <p:anim calcmode="lin" valueType="num">
                                      <p:cBhvr additive="base">
                                        <p:cTn id="11" dur="500" fill="hold"/>
                                        <p:tgtEl>
                                          <p:spTgt spid="9220"/>
                                        </p:tgtEl>
                                        <p:attrNameLst>
                                          <p:attrName>ppt_x</p:attrName>
                                        </p:attrNameLst>
                                      </p:cBhvr>
                                      <p:tavLst>
                                        <p:tav tm="0">
                                          <p:val>
                                            <p:strVal val="#ppt_x"/>
                                          </p:val>
                                        </p:tav>
                                        <p:tav tm="100000">
                                          <p:val>
                                            <p:strVal val="#ppt_x"/>
                                          </p:val>
                                        </p:tav>
                                      </p:tavLst>
                                    </p:anim>
                                    <p:anim calcmode="lin" valueType="num">
                                      <p:cBhvr additive="base">
                                        <p:cTn id="12" dur="500" fill="hold"/>
                                        <p:tgtEl>
                                          <p:spTgt spid="922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218"/>
                                        </p:tgtEl>
                                        <p:attrNameLst>
                                          <p:attrName>style.visibility</p:attrName>
                                        </p:attrNameLst>
                                      </p:cBhvr>
                                      <p:to>
                                        <p:strVal val="visible"/>
                                      </p:to>
                                    </p:set>
                                    <p:anim calcmode="lin" valueType="num">
                                      <p:cBhvr additive="base">
                                        <p:cTn id="15" dur="500" fill="hold"/>
                                        <p:tgtEl>
                                          <p:spTgt spid="9218"/>
                                        </p:tgtEl>
                                        <p:attrNameLst>
                                          <p:attrName>ppt_x</p:attrName>
                                        </p:attrNameLst>
                                      </p:cBhvr>
                                      <p:tavLst>
                                        <p:tav tm="0">
                                          <p:val>
                                            <p:strVal val="#ppt_x"/>
                                          </p:val>
                                        </p:tav>
                                        <p:tav tm="100000">
                                          <p:val>
                                            <p:strVal val="#ppt_x"/>
                                          </p:val>
                                        </p:tav>
                                      </p:tavLst>
                                    </p:anim>
                                    <p:anim calcmode="lin" valueType="num">
                                      <p:cBhvr additive="base">
                                        <p:cTn id="16" dur="500" fill="hold"/>
                                        <p:tgtEl>
                                          <p:spTgt spid="92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A457F22-2034-4200-B6E4-5B8372AAC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62253"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9DA7986-F4F5-4F92-94A3-343B2D7200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2735"/>
            <a:ext cx="3514725" cy="12296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0AD296-DE6D-4B8B-87A1-CB1F0360B01B}"/>
              </a:ext>
            </a:extLst>
          </p:cNvPr>
          <p:cNvSpPr>
            <a:spLocks noGrp="1"/>
          </p:cNvSpPr>
          <p:nvPr>
            <p:ph type="title"/>
          </p:nvPr>
        </p:nvSpPr>
        <p:spPr>
          <a:xfrm>
            <a:off x="475707" y="213132"/>
            <a:ext cx="2753156" cy="1131570"/>
          </a:xfrm>
        </p:spPr>
        <p:txBody>
          <a:bodyPr>
            <a:normAutofit fontScale="90000"/>
          </a:bodyPr>
          <a:lstStyle/>
          <a:p>
            <a:r>
              <a:rPr lang="en-GB" dirty="0">
                <a:solidFill>
                  <a:schemeClr val="tx2"/>
                </a:solidFill>
              </a:rPr>
              <a:t>Mechanics and game genres</a:t>
            </a:r>
          </a:p>
        </p:txBody>
      </p:sp>
      <p:sp>
        <p:nvSpPr>
          <p:cNvPr id="3" name="Content Placeholder 2">
            <a:extLst>
              <a:ext uri="{FF2B5EF4-FFF2-40B4-BE49-F238E27FC236}">
                <a16:creationId xmlns:a16="http://schemas.microsoft.com/office/drawing/2014/main" id="{3D1AFD29-999B-4376-90FB-1C287EBED334}"/>
              </a:ext>
            </a:extLst>
          </p:cNvPr>
          <p:cNvSpPr>
            <a:spLocks noGrp="1"/>
          </p:cNvSpPr>
          <p:nvPr>
            <p:ph idx="1"/>
          </p:nvPr>
        </p:nvSpPr>
        <p:spPr>
          <a:xfrm>
            <a:off x="475707" y="1508760"/>
            <a:ext cx="2757509" cy="3154680"/>
          </a:xfrm>
        </p:spPr>
        <p:txBody>
          <a:bodyPr>
            <a:noAutofit/>
          </a:bodyPr>
          <a:lstStyle/>
          <a:p>
            <a:pPr marL="0" indent="0">
              <a:buNone/>
            </a:pPr>
            <a:r>
              <a:rPr lang="en-GB" sz="1500" dirty="0">
                <a:solidFill>
                  <a:schemeClr val="bg1"/>
                </a:solidFill>
              </a:rPr>
              <a:t>The game genres in the table are taken from </a:t>
            </a:r>
            <a:r>
              <a:rPr lang="en-GB" sz="1500" i="1" dirty="0">
                <a:solidFill>
                  <a:schemeClr val="bg1"/>
                </a:solidFill>
              </a:rPr>
              <a:t>Fundamentals of Game Design, Second Edition </a:t>
            </a:r>
            <a:r>
              <a:rPr lang="en-GB" sz="1500" dirty="0">
                <a:solidFill>
                  <a:schemeClr val="bg1"/>
                </a:solidFill>
              </a:rPr>
              <a:t>and correlate to the five different types of game rules or structures. </a:t>
            </a:r>
          </a:p>
          <a:p>
            <a:pPr marL="0" indent="0">
              <a:buNone/>
            </a:pPr>
            <a:r>
              <a:rPr lang="en-GB" sz="1500" dirty="0">
                <a:solidFill>
                  <a:schemeClr val="bg1"/>
                </a:solidFill>
              </a:rPr>
              <a:t>Table 1.1 shows a typical game classification scheme and how these </a:t>
            </a:r>
            <a:r>
              <a:rPr lang="en-GB" sz="1500" dirty="0">
                <a:solidFill>
                  <a:srgbClr val="FFC000"/>
                </a:solidFill>
              </a:rPr>
              <a:t>genres and their associated gameplay relate to different types of mechanics.</a:t>
            </a:r>
          </a:p>
          <a:p>
            <a:pPr marL="0" indent="0">
              <a:buNone/>
            </a:pPr>
            <a:r>
              <a:rPr lang="en-GB" sz="1500" dirty="0">
                <a:solidFill>
                  <a:schemeClr val="bg1"/>
                </a:solidFill>
              </a:rPr>
              <a:t>The thickness of the outlines indicates relative importance of those types of rules for most games in that genre.</a:t>
            </a:r>
          </a:p>
        </p:txBody>
      </p:sp>
      <p:sp>
        <p:nvSpPr>
          <p:cNvPr id="14" name="Rectangle 13">
            <a:extLst>
              <a:ext uri="{FF2B5EF4-FFF2-40B4-BE49-F238E27FC236}">
                <a16:creationId xmlns:a16="http://schemas.microsoft.com/office/drawing/2014/main" id="{428E76FD-76EE-4DE6-BBA4-EEA6E4B98C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8892" y="0"/>
            <a:ext cx="5675108" cy="5143500"/>
          </a:xfrm>
          <a:prstGeom prst="rect">
            <a:avLst/>
          </a:prstGeom>
          <a:solidFill>
            <a:schemeClr val="bg1"/>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32234047-A984-4DA2-BC09-AA826911E9E2}"/>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solidFill>
                  <a:schemeClr val="tx2"/>
                </a:solidFill>
              </a:rPr>
              <a:pPr>
                <a:spcAft>
                  <a:spcPts val="600"/>
                </a:spcAft>
              </a:pPr>
              <a:t>18</a:t>
            </a:fld>
            <a:endParaRPr lang="en-GB">
              <a:solidFill>
                <a:schemeClr val="tx2"/>
              </a:solidFill>
            </a:endParaRPr>
          </a:p>
        </p:txBody>
      </p:sp>
      <p:pic>
        <p:nvPicPr>
          <p:cNvPr id="6" name="Picture 5">
            <a:extLst>
              <a:ext uri="{FF2B5EF4-FFF2-40B4-BE49-F238E27FC236}">
                <a16:creationId xmlns:a16="http://schemas.microsoft.com/office/drawing/2014/main" id="{1BA9F5C5-ED7D-41BC-A773-391A7A815F8F}"/>
              </a:ext>
            </a:extLst>
          </p:cNvPr>
          <p:cNvPicPr>
            <a:picLocks noChangeAspect="1"/>
          </p:cNvPicPr>
          <p:nvPr/>
        </p:nvPicPr>
        <p:blipFill>
          <a:blip r:embed="rId3"/>
          <a:stretch>
            <a:fillRect/>
          </a:stretch>
        </p:blipFill>
        <p:spPr>
          <a:xfrm>
            <a:off x="4216828" y="-5323"/>
            <a:ext cx="4248706" cy="5143500"/>
          </a:xfrm>
          <a:prstGeom prst="rect">
            <a:avLst/>
          </a:prstGeom>
        </p:spPr>
      </p:pic>
    </p:spTree>
    <p:extLst>
      <p:ext uri="{BB962C8B-B14F-4D97-AF65-F5344CB8AC3E}">
        <p14:creationId xmlns:p14="http://schemas.microsoft.com/office/powerpoint/2010/main" val="2023587298"/>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36690-0BC3-4101-A918-AE706CF820CA}"/>
              </a:ext>
            </a:extLst>
          </p:cNvPr>
          <p:cNvSpPr>
            <a:spLocks noGrp="1"/>
          </p:cNvSpPr>
          <p:nvPr>
            <p:ph type="title"/>
          </p:nvPr>
        </p:nvSpPr>
        <p:spPr>
          <a:xfrm>
            <a:off x="902189" y="213132"/>
            <a:ext cx="7338060" cy="1131570"/>
          </a:xfrm>
        </p:spPr>
        <p:txBody>
          <a:bodyPr>
            <a:normAutofit/>
          </a:bodyPr>
          <a:lstStyle/>
          <a:p>
            <a:r>
              <a:rPr lang="en-GB"/>
              <a:t>Core Game mechanics</a:t>
            </a:r>
          </a:p>
        </p:txBody>
      </p:sp>
      <p:sp>
        <p:nvSpPr>
          <p:cNvPr id="3" name="Content Placeholder 2">
            <a:extLst>
              <a:ext uri="{FF2B5EF4-FFF2-40B4-BE49-F238E27FC236}">
                <a16:creationId xmlns:a16="http://schemas.microsoft.com/office/drawing/2014/main" id="{59E36EC1-C2BC-48AA-9EDD-64C73CE39C7B}"/>
              </a:ext>
            </a:extLst>
          </p:cNvPr>
          <p:cNvSpPr>
            <a:spLocks noGrp="1"/>
          </p:cNvSpPr>
          <p:nvPr>
            <p:ph idx="1"/>
          </p:nvPr>
        </p:nvSpPr>
        <p:spPr>
          <a:xfrm>
            <a:off x="902189" y="1508760"/>
            <a:ext cx="2964961" cy="3154680"/>
          </a:xfrm>
        </p:spPr>
        <p:txBody>
          <a:bodyPr>
            <a:normAutofit/>
          </a:bodyPr>
          <a:lstStyle/>
          <a:p>
            <a:r>
              <a:rPr lang="en-GB" sz="1400" dirty="0"/>
              <a:t>Every game has a </a:t>
            </a:r>
            <a:r>
              <a:rPr lang="en-GB" sz="1400" i="1" dirty="0"/>
              <a:t>core mechanic. </a:t>
            </a:r>
            <a:endParaRPr lang="en-GB" sz="1400" dirty="0"/>
          </a:p>
          <a:p>
            <a:r>
              <a:rPr lang="en-GB" sz="1400" dirty="0"/>
              <a:t>Experiential building blocks of player interactivity</a:t>
            </a:r>
          </a:p>
          <a:p>
            <a:r>
              <a:rPr lang="en-GB" sz="1400" dirty="0"/>
              <a:t>Repeated over and over throughout a game</a:t>
            </a:r>
          </a:p>
          <a:p>
            <a:r>
              <a:rPr lang="en-GB" sz="1400" dirty="0"/>
              <a:t>create patterns of behaviour, which manifest as experience for players</a:t>
            </a:r>
          </a:p>
          <a:p>
            <a:r>
              <a:rPr lang="en-GB" sz="1400" dirty="0"/>
              <a:t>Meaningful choices and arrive at a meaningful play experience</a:t>
            </a:r>
          </a:p>
        </p:txBody>
      </p:sp>
      <p:sp>
        <p:nvSpPr>
          <p:cNvPr id="9224" name="Rectangle 138">
            <a:extLst>
              <a:ext uri="{FF2B5EF4-FFF2-40B4-BE49-F238E27FC236}">
                <a16:creationId xmlns:a16="http://schemas.microsoft.com/office/drawing/2014/main" id="{B9BB5AB1-D1B3-419B-ABB4-0AAA42AB4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5322" y="1633025"/>
            <a:ext cx="2514530" cy="2681836"/>
          </a:xfrm>
          <a:prstGeom prst="rect">
            <a:avLst/>
          </a:prstGeom>
          <a:solidFill>
            <a:srgbClr val="FFFFFF"/>
          </a:solidFill>
          <a:ln w="50800">
            <a:solidFill>
              <a:srgbClr val="FFFFFF"/>
            </a:solid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Image result for temple run">
            <a:extLst>
              <a:ext uri="{FF2B5EF4-FFF2-40B4-BE49-F238E27FC236}">
                <a16:creationId xmlns:a16="http://schemas.microsoft.com/office/drawing/2014/main" id="{C16D62DA-58FB-458F-A907-D2EA859874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28181" y="1748790"/>
            <a:ext cx="1626891" cy="2437290"/>
          </a:xfrm>
          <a:prstGeom prst="rect">
            <a:avLst/>
          </a:prstGeom>
          <a:noFill/>
          <a:extLst>
            <a:ext uri="{909E8E84-426E-40DD-AFC4-6F175D3DCCD1}">
              <a14:hiddenFill xmlns:a14="http://schemas.microsoft.com/office/drawing/2010/main">
                <a:solidFill>
                  <a:srgbClr val="FFFFFF"/>
                </a:solidFill>
              </a14:hiddenFill>
            </a:ext>
          </a:extLst>
        </p:spPr>
      </p:pic>
      <p:sp>
        <p:nvSpPr>
          <p:cNvPr id="9225" name="Rectangle 140">
            <a:extLst>
              <a:ext uri="{FF2B5EF4-FFF2-40B4-BE49-F238E27FC236}">
                <a16:creationId xmlns:a16="http://schemas.microsoft.com/office/drawing/2014/main" id="{E4EEE95D-3822-435B-AE1E-281373BF3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0503" y="1633025"/>
            <a:ext cx="1456307" cy="1313085"/>
          </a:xfrm>
          <a:prstGeom prst="rect">
            <a:avLst/>
          </a:prstGeom>
          <a:solidFill>
            <a:srgbClr val="FFFFFF"/>
          </a:solidFill>
          <a:ln w="50800">
            <a:solidFill>
              <a:srgbClr val="FFFFFF"/>
            </a:solid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22" name="Picture 6" descr="Image result for mario run gif">
            <a:extLst>
              <a:ext uri="{FF2B5EF4-FFF2-40B4-BE49-F238E27FC236}">
                <a16:creationId xmlns:a16="http://schemas.microsoft.com/office/drawing/2014/main" id="{CAD09938-5ACC-44CF-98E7-AC5B09E9FE58}"/>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6998234" y="1748790"/>
            <a:ext cx="1098341" cy="1098341"/>
          </a:xfrm>
          <a:prstGeom prst="rect">
            <a:avLst/>
          </a:prstGeom>
          <a:noFill/>
          <a:extLst>
            <a:ext uri="{909E8E84-426E-40DD-AFC4-6F175D3DCCD1}">
              <a14:hiddenFill xmlns:a14="http://schemas.microsoft.com/office/drawing/2010/main">
                <a:solidFill>
                  <a:srgbClr val="FFFFFF"/>
                </a:solidFill>
              </a14:hiddenFill>
            </a:ext>
          </a:extLst>
        </p:spPr>
      </p:pic>
      <p:sp>
        <p:nvSpPr>
          <p:cNvPr id="9226" name="Rectangle 142">
            <a:extLst>
              <a:ext uri="{FF2B5EF4-FFF2-40B4-BE49-F238E27FC236}">
                <a16:creationId xmlns:a16="http://schemas.microsoft.com/office/drawing/2014/main" id="{83C4DB05-4E55-4330-9331-E45B06CC23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0503" y="3081289"/>
            <a:ext cx="1456307" cy="1233572"/>
          </a:xfrm>
          <a:prstGeom prst="rect">
            <a:avLst/>
          </a:prstGeom>
          <a:solidFill>
            <a:srgbClr val="FFFFFF"/>
          </a:solidFill>
          <a:ln w="50800">
            <a:solidFill>
              <a:srgbClr val="FFFFFF"/>
            </a:solid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20" name="Picture 4" descr="Image result for quake">
            <a:extLst>
              <a:ext uri="{FF2B5EF4-FFF2-40B4-BE49-F238E27FC236}">
                <a16:creationId xmlns:a16="http://schemas.microsoft.com/office/drawing/2014/main" id="{D9B88549-10A8-4C6D-926E-AEA1AF85429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38166" y="3324890"/>
            <a:ext cx="1218477" cy="731086"/>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26590778-2CAD-44BD-8AB3-EFC1783CC070}"/>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pPr>
                <a:spcAft>
                  <a:spcPts val="600"/>
                </a:spcAft>
              </a:pPr>
              <a:t>19</a:t>
            </a:fld>
            <a:endParaRPr lang="en-GB"/>
          </a:p>
        </p:txBody>
      </p:sp>
    </p:spTree>
    <p:extLst>
      <p:ext uri="{BB962C8B-B14F-4D97-AF65-F5344CB8AC3E}">
        <p14:creationId xmlns:p14="http://schemas.microsoft.com/office/powerpoint/2010/main" val="1357119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218"/>
                                        </p:tgtEl>
                                        <p:attrNameLst>
                                          <p:attrName>style.visibility</p:attrName>
                                        </p:attrNameLst>
                                      </p:cBhvr>
                                      <p:to>
                                        <p:strVal val="visible"/>
                                      </p:to>
                                    </p:set>
                                    <p:anim calcmode="lin" valueType="num">
                                      <p:cBhvr additive="base">
                                        <p:cTn id="13" dur="500" fill="hold"/>
                                        <p:tgtEl>
                                          <p:spTgt spid="9218"/>
                                        </p:tgtEl>
                                        <p:attrNameLst>
                                          <p:attrName>ppt_x</p:attrName>
                                        </p:attrNameLst>
                                      </p:cBhvr>
                                      <p:tavLst>
                                        <p:tav tm="0">
                                          <p:val>
                                            <p:strVal val="#ppt_x"/>
                                          </p:val>
                                        </p:tav>
                                        <p:tav tm="100000">
                                          <p:val>
                                            <p:strVal val="#ppt_x"/>
                                          </p:val>
                                        </p:tav>
                                      </p:tavLst>
                                    </p:anim>
                                    <p:anim calcmode="lin" valueType="num">
                                      <p:cBhvr additive="base">
                                        <p:cTn id="14" dur="500" fill="hold"/>
                                        <p:tgtEl>
                                          <p:spTgt spid="9218"/>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9222"/>
                                        </p:tgtEl>
                                        <p:attrNameLst>
                                          <p:attrName>style.visibility</p:attrName>
                                        </p:attrNameLst>
                                      </p:cBhvr>
                                      <p:to>
                                        <p:strVal val="visible"/>
                                      </p:to>
                                    </p:set>
                                    <p:anim calcmode="lin" valueType="num">
                                      <p:cBhvr additive="base">
                                        <p:cTn id="17" dur="500" fill="hold"/>
                                        <p:tgtEl>
                                          <p:spTgt spid="9222"/>
                                        </p:tgtEl>
                                        <p:attrNameLst>
                                          <p:attrName>ppt_x</p:attrName>
                                        </p:attrNameLst>
                                      </p:cBhvr>
                                      <p:tavLst>
                                        <p:tav tm="0">
                                          <p:val>
                                            <p:strVal val="#ppt_x"/>
                                          </p:val>
                                        </p:tav>
                                        <p:tav tm="100000">
                                          <p:val>
                                            <p:strVal val="#ppt_x"/>
                                          </p:val>
                                        </p:tav>
                                      </p:tavLst>
                                    </p:anim>
                                    <p:anim calcmode="lin" valueType="num">
                                      <p:cBhvr additive="base">
                                        <p:cTn id="18" dur="500" fill="hold"/>
                                        <p:tgtEl>
                                          <p:spTgt spid="9222"/>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9220"/>
                                        </p:tgtEl>
                                        <p:attrNameLst>
                                          <p:attrName>style.visibility</p:attrName>
                                        </p:attrNameLst>
                                      </p:cBhvr>
                                      <p:to>
                                        <p:strVal val="visible"/>
                                      </p:to>
                                    </p:set>
                                    <p:anim calcmode="lin" valueType="num">
                                      <p:cBhvr additive="base">
                                        <p:cTn id="21" dur="500" fill="hold"/>
                                        <p:tgtEl>
                                          <p:spTgt spid="9220"/>
                                        </p:tgtEl>
                                        <p:attrNameLst>
                                          <p:attrName>ppt_x</p:attrName>
                                        </p:attrNameLst>
                                      </p:cBhvr>
                                      <p:tavLst>
                                        <p:tav tm="0">
                                          <p:val>
                                            <p:strVal val="#ppt_x"/>
                                          </p:val>
                                        </p:tav>
                                        <p:tav tm="100000">
                                          <p:val>
                                            <p:strVal val="#ppt_x"/>
                                          </p:val>
                                        </p:tav>
                                      </p:tavLst>
                                    </p:anim>
                                    <p:anim calcmode="lin" valueType="num">
                                      <p:cBhvr additive="base">
                                        <p:cTn id="22" dur="500" fill="hold"/>
                                        <p:tgtEl>
                                          <p:spTgt spid="9220"/>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anim calcmode="lin" valueType="num">
                                      <p:cBhvr additive="base">
                                        <p:cTn id="2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anim calcmode="lin" valueType="num">
                                      <p:cBhvr additive="base">
                                        <p:cTn id="3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anim calcmode="lin" valueType="num">
                                      <p:cBhvr additive="base">
                                        <p:cTn id="3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3">
                                            <p:txEl>
                                              <p:pRg st="4" end="4"/>
                                            </p:txEl>
                                          </p:spTgt>
                                        </p:tgtEl>
                                        <p:attrNameLst>
                                          <p:attrName>style.visibility</p:attrName>
                                        </p:attrNameLst>
                                      </p:cBhvr>
                                      <p:to>
                                        <p:strVal val="visible"/>
                                      </p:to>
                                    </p:set>
                                    <p:anim calcmode="lin" valueType="num">
                                      <p:cBhvr additive="base">
                                        <p:cTn id="4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F4AD3-A73E-4CAB-8369-FE3D52609B2C}"/>
              </a:ext>
            </a:extLst>
          </p:cNvPr>
          <p:cNvSpPr>
            <a:spLocks noGrp="1"/>
          </p:cNvSpPr>
          <p:nvPr>
            <p:ph type="title"/>
          </p:nvPr>
        </p:nvSpPr>
        <p:spPr>
          <a:xfrm>
            <a:off x="362573" y="213132"/>
            <a:ext cx="7877676" cy="1131570"/>
          </a:xfrm>
        </p:spPr>
        <p:txBody>
          <a:bodyPr/>
          <a:lstStyle/>
          <a:p>
            <a:r>
              <a:rPr lang="en-GB" dirty="0"/>
              <a:t>Sign in please</a:t>
            </a:r>
          </a:p>
        </p:txBody>
      </p:sp>
      <p:sp>
        <p:nvSpPr>
          <p:cNvPr id="4" name="Slide Number Placeholder 3">
            <a:extLst>
              <a:ext uri="{FF2B5EF4-FFF2-40B4-BE49-F238E27FC236}">
                <a16:creationId xmlns:a16="http://schemas.microsoft.com/office/drawing/2014/main" id="{64B2A500-5A65-4C56-8D5B-AAD1307367EA}"/>
              </a:ext>
            </a:extLst>
          </p:cNvPr>
          <p:cNvSpPr>
            <a:spLocks noGrp="1"/>
          </p:cNvSpPr>
          <p:nvPr>
            <p:ph type="sldNum" sz="quarter" idx="12"/>
          </p:nvPr>
        </p:nvSpPr>
        <p:spPr/>
        <p:txBody>
          <a:bodyPr/>
          <a:lstStyle/>
          <a:p>
            <a:fld id="{93D4C1C2-5B6E-2F46-9ED0-2C366A772FD4}" type="slidenum">
              <a:rPr lang="en-GB" smtClean="0"/>
              <a:t>2</a:t>
            </a:fld>
            <a:endParaRPr lang="en-GB"/>
          </a:p>
        </p:txBody>
      </p:sp>
      <p:pic>
        <p:nvPicPr>
          <p:cNvPr id="3" name="Picture 2">
            <a:extLst>
              <a:ext uri="{FF2B5EF4-FFF2-40B4-BE49-F238E27FC236}">
                <a16:creationId xmlns:a16="http://schemas.microsoft.com/office/drawing/2014/main" id="{A0DE7201-48EE-4D4B-B95F-0CC88B32D855}"/>
              </a:ext>
            </a:extLst>
          </p:cNvPr>
          <p:cNvPicPr>
            <a:picLocks noChangeAspect="1"/>
          </p:cNvPicPr>
          <p:nvPr/>
        </p:nvPicPr>
        <p:blipFill>
          <a:blip r:embed="rId2"/>
          <a:stretch>
            <a:fillRect/>
          </a:stretch>
        </p:blipFill>
        <p:spPr>
          <a:xfrm>
            <a:off x="362573" y="2025366"/>
            <a:ext cx="1924050" cy="1914525"/>
          </a:xfrm>
          <a:prstGeom prst="rect">
            <a:avLst/>
          </a:prstGeom>
        </p:spPr>
      </p:pic>
      <p:sp>
        <p:nvSpPr>
          <p:cNvPr id="5" name="Content Placeholder 2">
            <a:extLst>
              <a:ext uri="{FF2B5EF4-FFF2-40B4-BE49-F238E27FC236}">
                <a16:creationId xmlns:a16="http://schemas.microsoft.com/office/drawing/2014/main" id="{533BE199-8508-4A6C-8652-55C690C654D8}"/>
              </a:ext>
            </a:extLst>
          </p:cNvPr>
          <p:cNvSpPr>
            <a:spLocks noGrp="1"/>
          </p:cNvSpPr>
          <p:nvPr>
            <p:ph idx="1"/>
          </p:nvPr>
        </p:nvSpPr>
        <p:spPr>
          <a:xfrm>
            <a:off x="3307867" y="1116959"/>
            <a:ext cx="4953998" cy="3084748"/>
          </a:xfrm>
        </p:spPr>
        <p:txBody>
          <a:bodyPr anchor="ctr">
            <a:normAutofit/>
          </a:bodyPr>
          <a:lstStyle/>
          <a:p>
            <a:pPr marL="0" indent="0">
              <a:buNone/>
            </a:pPr>
            <a:endParaRPr lang="en-GB" sz="6600" dirty="0">
              <a:solidFill>
                <a:schemeClr val="tx2"/>
              </a:solidFill>
            </a:endParaRPr>
          </a:p>
          <a:p>
            <a:pPr marL="0" indent="0">
              <a:buNone/>
            </a:pPr>
            <a:r>
              <a:rPr lang="en-GB" sz="4800" dirty="0">
                <a:solidFill>
                  <a:schemeClr val="tx2"/>
                </a:solidFill>
              </a:rPr>
              <a:t>Password -</a:t>
            </a:r>
            <a:endParaRPr lang="en-GB" sz="1400" dirty="0">
              <a:solidFill>
                <a:schemeClr val="tx2"/>
              </a:solidFill>
            </a:endParaRPr>
          </a:p>
          <a:p>
            <a:endParaRPr lang="en-GB" sz="1400" dirty="0">
              <a:solidFill>
                <a:schemeClr val="tx2"/>
              </a:solidFill>
            </a:endParaRPr>
          </a:p>
        </p:txBody>
      </p:sp>
    </p:spTree>
    <p:extLst>
      <p:ext uri="{BB962C8B-B14F-4D97-AF65-F5344CB8AC3E}">
        <p14:creationId xmlns:p14="http://schemas.microsoft.com/office/powerpoint/2010/main" val="6811510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9A457F22-2034-4200-B6E4-5B8372AAC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62253"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A9DA7986-F4F5-4F92-94A3-343B2D7200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2735"/>
            <a:ext cx="3514725" cy="12296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336690-0BC3-4101-A918-AE706CF820CA}"/>
              </a:ext>
            </a:extLst>
          </p:cNvPr>
          <p:cNvSpPr>
            <a:spLocks noGrp="1"/>
          </p:cNvSpPr>
          <p:nvPr>
            <p:ph type="title"/>
          </p:nvPr>
        </p:nvSpPr>
        <p:spPr>
          <a:xfrm>
            <a:off x="475707" y="213132"/>
            <a:ext cx="2753156" cy="1131570"/>
          </a:xfrm>
        </p:spPr>
        <p:txBody>
          <a:bodyPr>
            <a:normAutofit fontScale="90000"/>
          </a:bodyPr>
          <a:lstStyle/>
          <a:p>
            <a:r>
              <a:rPr lang="en-GB" dirty="0">
                <a:solidFill>
                  <a:schemeClr val="tx2"/>
                </a:solidFill>
              </a:rPr>
              <a:t>Core Game mechanics</a:t>
            </a:r>
            <a:br>
              <a:rPr lang="en-GB" dirty="0">
                <a:solidFill>
                  <a:schemeClr val="tx2"/>
                </a:solidFill>
              </a:rPr>
            </a:br>
            <a:r>
              <a:rPr lang="en-GB" dirty="0">
                <a:solidFill>
                  <a:schemeClr val="tx2"/>
                </a:solidFill>
              </a:rPr>
              <a:t>CONTEXT</a:t>
            </a:r>
          </a:p>
        </p:txBody>
      </p:sp>
      <p:sp>
        <p:nvSpPr>
          <p:cNvPr id="3" name="Content Placeholder 2">
            <a:extLst>
              <a:ext uri="{FF2B5EF4-FFF2-40B4-BE49-F238E27FC236}">
                <a16:creationId xmlns:a16="http://schemas.microsoft.com/office/drawing/2014/main" id="{59E36EC1-C2BC-48AA-9EDD-64C73CE39C7B}"/>
              </a:ext>
            </a:extLst>
          </p:cNvPr>
          <p:cNvSpPr>
            <a:spLocks noGrp="1"/>
          </p:cNvSpPr>
          <p:nvPr>
            <p:ph idx="1"/>
          </p:nvPr>
        </p:nvSpPr>
        <p:spPr>
          <a:xfrm>
            <a:off x="475707" y="1508759"/>
            <a:ext cx="2757509" cy="4177937"/>
          </a:xfrm>
        </p:spPr>
        <p:txBody>
          <a:bodyPr>
            <a:normAutofit/>
          </a:bodyPr>
          <a:lstStyle/>
          <a:p>
            <a:r>
              <a:rPr lang="en-GB" dirty="0">
                <a:solidFill>
                  <a:schemeClr val="bg1"/>
                </a:solidFill>
                <a:latin typeface="+mj-lt"/>
                <a:cs typeface="Arial" panose="020B0604020202020204" pitchFamily="34" charset="0"/>
              </a:rPr>
              <a:t>Designing the activity of play means creating the system that includes the game's sensory output to the player and the play-</a:t>
            </a:r>
            <a:r>
              <a:rPr lang="en-GB" dirty="0" err="1">
                <a:solidFill>
                  <a:schemeClr val="bg1"/>
                </a:solidFill>
                <a:latin typeface="+mj-lt"/>
                <a:cs typeface="Arial" panose="020B0604020202020204" pitchFamily="34" charset="0"/>
              </a:rPr>
              <a:t>er's</a:t>
            </a:r>
            <a:r>
              <a:rPr lang="en-GB" dirty="0">
                <a:solidFill>
                  <a:schemeClr val="bg1"/>
                </a:solidFill>
                <a:latin typeface="+mj-lt"/>
                <a:cs typeface="Arial" panose="020B0604020202020204" pitchFamily="34" charset="0"/>
              </a:rPr>
              <a:t> ability to make input, as well as guiding the internal cognitive and psychological processes by which a player makes decisions……</a:t>
            </a:r>
          </a:p>
          <a:p>
            <a:r>
              <a:rPr lang="en-GB" dirty="0">
                <a:solidFill>
                  <a:schemeClr val="bg1"/>
                </a:solidFill>
                <a:latin typeface="+mj-lt"/>
                <a:cs typeface="Arial" panose="020B0604020202020204" pitchFamily="34" charset="0"/>
              </a:rPr>
              <a:t>what the????</a:t>
            </a:r>
            <a:endParaRPr lang="en-GB" sz="1600" dirty="0">
              <a:solidFill>
                <a:schemeClr val="bg1"/>
              </a:solidFill>
              <a:latin typeface="+mj-lt"/>
              <a:cs typeface="Arial" panose="020B0604020202020204" pitchFamily="34" charset="0"/>
            </a:endParaRPr>
          </a:p>
        </p:txBody>
      </p:sp>
      <p:sp>
        <p:nvSpPr>
          <p:cNvPr id="75" name="Rectangle 74">
            <a:extLst>
              <a:ext uri="{FF2B5EF4-FFF2-40B4-BE49-F238E27FC236}">
                <a16:creationId xmlns:a16="http://schemas.microsoft.com/office/drawing/2014/main" id="{428E76FD-76EE-4DE6-BBA4-EEA6E4B98C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8892" y="0"/>
            <a:ext cx="5675108" cy="5143500"/>
          </a:xfrm>
          <a:prstGeom prst="rect">
            <a:avLst/>
          </a:prstGeom>
          <a:solidFill>
            <a:schemeClr val="bg1"/>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26590778-2CAD-44BD-8AB3-EFC1783CC070}"/>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solidFill>
                  <a:schemeClr val="tx2"/>
                </a:solidFill>
              </a:rPr>
              <a:pPr>
                <a:spcAft>
                  <a:spcPts val="600"/>
                </a:spcAft>
              </a:pPr>
              <a:t>20</a:t>
            </a:fld>
            <a:endParaRPr lang="en-GB">
              <a:solidFill>
                <a:schemeClr val="tx2"/>
              </a:solidFill>
            </a:endParaRPr>
          </a:p>
        </p:txBody>
      </p:sp>
      <p:pic>
        <p:nvPicPr>
          <p:cNvPr id="9224" name="Picture 8" descr="Image result for TAG GAME">
            <a:extLst>
              <a:ext uri="{FF2B5EF4-FFF2-40B4-BE49-F238E27FC236}">
                <a16:creationId xmlns:a16="http://schemas.microsoft.com/office/drawing/2014/main" id="{ADDBF08C-C148-4EBF-B756-ED0107B62A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8892" y="0"/>
            <a:ext cx="3315085" cy="162504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F5FA2392-4614-4DAE-A8C6-FB12859729F6}"/>
              </a:ext>
            </a:extLst>
          </p:cNvPr>
          <p:cNvSpPr/>
          <p:nvPr/>
        </p:nvSpPr>
        <p:spPr>
          <a:xfrm>
            <a:off x="3514724" y="1681331"/>
            <a:ext cx="1875881" cy="2862322"/>
          </a:xfrm>
          <a:prstGeom prst="rect">
            <a:avLst/>
          </a:prstGeom>
        </p:spPr>
        <p:txBody>
          <a:bodyPr wrap="square">
            <a:spAutoFit/>
          </a:bodyPr>
          <a:lstStyle/>
          <a:p>
            <a:r>
              <a:rPr lang="en-GB" sz="1200" dirty="0">
                <a:latin typeface="Arial" panose="020B0604020202020204" pitchFamily="34" charset="0"/>
                <a:cs typeface="Arial" panose="020B0604020202020204" pitchFamily="34" charset="0"/>
              </a:rPr>
              <a:t>The repetition of the core mechanic enacted over the course of a game builds into larger patterns of experience as players run about the field, avoiding the player that is "It," exchanging roles of the hunter and the hunted when a tag takes place. As an experienced game system, Tag's mythic simplicity is part of its appeal.</a:t>
            </a:r>
          </a:p>
        </p:txBody>
      </p:sp>
      <p:pic>
        <p:nvPicPr>
          <p:cNvPr id="9226" name="Picture 10" descr="Image result for verbal tennis">
            <a:extLst>
              <a:ext uri="{FF2B5EF4-FFF2-40B4-BE49-F238E27FC236}">
                <a16:creationId xmlns:a16="http://schemas.microsoft.com/office/drawing/2014/main" id="{D8DC90F1-0B0C-4ED4-97AD-85DE88A4B8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95108" y="1810020"/>
            <a:ext cx="3648892" cy="149693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DBA2716C-C714-4A9A-8121-7576B97253EA}"/>
              </a:ext>
            </a:extLst>
          </p:cNvPr>
          <p:cNvSpPr/>
          <p:nvPr/>
        </p:nvSpPr>
        <p:spPr>
          <a:xfrm>
            <a:off x="5495107" y="3359469"/>
            <a:ext cx="3648893" cy="1569660"/>
          </a:xfrm>
          <a:prstGeom prst="rect">
            <a:avLst/>
          </a:prstGeom>
        </p:spPr>
        <p:txBody>
          <a:bodyPr wrap="square">
            <a:spAutoFit/>
          </a:bodyPr>
          <a:lstStyle/>
          <a:p>
            <a:r>
              <a:rPr lang="en-GB" sz="1200" dirty="0">
                <a:latin typeface="Arial" panose="020B0604020202020204" pitchFamily="34" charset="0"/>
                <a:cs typeface="Arial" panose="020B0604020202020204" pitchFamily="34" charset="0"/>
              </a:rPr>
              <a:t>In Verbal Tennis, the actual </a:t>
            </a:r>
            <a:r>
              <a:rPr lang="en-GB" sz="1200" i="1" dirty="0">
                <a:latin typeface="Arial" panose="020B0604020202020204" pitchFamily="34" charset="0"/>
                <a:cs typeface="Arial" panose="020B0604020202020204" pitchFamily="34" charset="0"/>
              </a:rPr>
              <a:t>activity </a:t>
            </a:r>
            <a:r>
              <a:rPr lang="en-GB" sz="1200" dirty="0">
                <a:latin typeface="Arial" panose="020B0604020202020204" pitchFamily="34" charset="0"/>
                <a:cs typeface="Arial" panose="020B0604020202020204" pitchFamily="34" charset="0"/>
              </a:rPr>
              <a:t>of the player is merely to listen and to speak, something that players do in their ordinary lives many times a day. The elegance of the game is that a simple set of rules transform this action into the puzzle-like experience of Verbal Tennis, resulting in an intellectually challenging and theatrically engaging game experience.</a:t>
            </a:r>
          </a:p>
        </p:txBody>
      </p:sp>
    </p:spTree>
    <p:extLst>
      <p:ext uri="{BB962C8B-B14F-4D97-AF65-F5344CB8AC3E}">
        <p14:creationId xmlns:p14="http://schemas.microsoft.com/office/powerpoint/2010/main" val="338672992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224"/>
                                        </p:tgtEl>
                                        <p:attrNameLst>
                                          <p:attrName>style.visibility</p:attrName>
                                        </p:attrNameLst>
                                      </p:cBhvr>
                                      <p:to>
                                        <p:strVal val="visible"/>
                                      </p:to>
                                    </p:set>
                                    <p:anim calcmode="lin" valueType="num">
                                      <p:cBhvr additive="base">
                                        <p:cTn id="19" dur="500" fill="hold"/>
                                        <p:tgtEl>
                                          <p:spTgt spid="9224"/>
                                        </p:tgtEl>
                                        <p:attrNameLst>
                                          <p:attrName>ppt_x</p:attrName>
                                        </p:attrNameLst>
                                      </p:cBhvr>
                                      <p:tavLst>
                                        <p:tav tm="0">
                                          <p:val>
                                            <p:strVal val="#ppt_x"/>
                                          </p:val>
                                        </p:tav>
                                        <p:tav tm="100000">
                                          <p:val>
                                            <p:strVal val="#ppt_x"/>
                                          </p:val>
                                        </p:tav>
                                      </p:tavLst>
                                    </p:anim>
                                    <p:anim calcmode="lin" valueType="num">
                                      <p:cBhvr additive="base">
                                        <p:cTn id="20" dur="500" fill="hold"/>
                                        <p:tgtEl>
                                          <p:spTgt spid="9224"/>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9226"/>
                                        </p:tgtEl>
                                        <p:attrNameLst>
                                          <p:attrName>style.visibility</p:attrName>
                                        </p:attrNameLst>
                                      </p:cBhvr>
                                      <p:to>
                                        <p:strVal val="visible"/>
                                      </p:to>
                                    </p:set>
                                    <p:anim calcmode="lin" valueType="num">
                                      <p:cBhvr additive="base">
                                        <p:cTn id="29" dur="500" fill="hold"/>
                                        <p:tgtEl>
                                          <p:spTgt spid="9226"/>
                                        </p:tgtEl>
                                        <p:attrNameLst>
                                          <p:attrName>ppt_x</p:attrName>
                                        </p:attrNameLst>
                                      </p:cBhvr>
                                      <p:tavLst>
                                        <p:tav tm="0">
                                          <p:val>
                                            <p:strVal val="#ppt_x"/>
                                          </p:val>
                                        </p:tav>
                                        <p:tav tm="100000">
                                          <p:val>
                                            <p:strVal val="#ppt_x"/>
                                          </p:val>
                                        </p:tav>
                                      </p:tavLst>
                                    </p:anim>
                                    <p:anim calcmode="lin" valueType="num">
                                      <p:cBhvr additive="base">
                                        <p:cTn id="30" dur="500" fill="hold"/>
                                        <p:tgtEl>
                                          <p:spTgt spid="9226"/>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500" fill="hold"/>
                                        <p:tgtEl>
                                          <p:spTgt spid="6"/>
                                        </p:tgtEl>
                                        <p:attrNameLst>
                                          <p:attrName>ppt_x</p:attrName>
                                        </p:attrNameLst>
                                      </p:cBhvr>
                                      <p:tavLst>
                                        <p:tav tm="0">
                                          <p:val>
                                            <p:strVal val="#ppt_x"/>
                                          </p:val>
                                        </p:tav>
                                        <p:tav tm="100000">
                                          <p:val>
                                            <p:strVal val="#ppt_x"/>
                                          </p:val>
                                        </p:tav>
                                      </p:tavLst>
                                    </p:anim>
                                    <p:anim calcmode="lin" valueType="num">
                                      <p:cBhvr additive="base">
                                        <p:cTn id="3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90781-8B60-4F35-AB46-1B2F6B79A7AB}"/>
              </a:ext>
            </a:extLst>
          </p:cNvPr>
          <p:cNvSpPr>
            <a:spLocks noGrp="1"/>
          </p:cNvSpPr>
          <p:nvPr>
            <p:ph type="title"/>
          </p:nvPr>
        </p:nvSpPr>
        <p:spPr/>
        <p:txBody>
          <a:bodyPr/>
          <a:lstStyle/>
          <a:p>
            <a:r>
              <a:rPr lang="en-GB" dirty="0"/>
              <a:t>Gated access or direct gameplay</a:t>
            </a:r>
          </a:p>
        </p:txBody>
      </p:sp>
      <p:sp>
        <p:nvSpPr>
          <p:cNvPr id="3" name="Content Placeholder 2">
            <a:extLst>
              <a:ext uri="{FF2B5EF4-FFF2-40B4-BE49-F238E27FC236}">
                <a16:creationId xmlns:a16="http://schemas.microsoft.com/office/drawing/2014/main" id="{6DF92497-0A50-4BBD-9FC2-9C8DBBF99E04}"/>
              </a:ext>
            </a:extLst>
          </p:cNvPr>
          <p:cNvSpPr>
            <a:spLocks noGrp="1"/>
          </p:cNvSpPr>
          <p:nvPr>
            <p:ph idx="1"/>
          </p:nvPr>
        </p:nvSpPr>
        <p:spPr/>
        <p:txBody>
          <a:bodyPr>
            <a:normAutofit/>
          </a:bodyPr>
          <a:lstStyle/>
          <a:p>
            <a:r>
              <a:rPr lang="en-GB" dirty="0"/>
              <a:t>The 2 main styles of mechanics progression that can be used in games with even a moderate level of mechanics complexity are what I call Gated Access and Directed Gameplay:</a:t>
            </a:r>
          </a:p>
          <a:p>
            <a:r>
              <a:rPr lang="en-GB" b="1" dirty="0"/>
              <a:t>Gated Access </a:t>
            </a:r>
            <a:r>
              <a:rPr lang="en-GB" dirty="0"/>
              <a:t>–</a:t>
            </a:r>
            <a:r>
              <a:rPr lang="en-GB" b="1" dirty="0"/>
              <a:t> </a:t>
            </a:r>
            <a:r>
              <a:rPr lang="en-GB" dirty="0"/>
              <a:t>make some mechanics unavailable initially until a later point in the game (via inventory, disabled controls that later get enabled, or progressively adding in new moves, etc.).</a:t>
            </a:r>
          </a:p>
          <a:p>
            <a:r>
              <a:rPr lang="en-GB" b="1" dirty="0"/>
              <a:t>Directed Gameplay</a:t>
            </a:r>
            <a:r>
              <a:rPr lang="en-GB" dirty="0"/>
              <a:t> – make all mechanics available up front but direct the gameplay (missions or levels) to utilize mechanics progressively (so the first levels only </a:t>
            </a:r>
            <a:r>
              <a:rPr lang="en-GB" b="1" dirty="0"/>
              <a:t>require</a:t>
            </a:r>
            <a:r>
              <a:rPr lang="en-GB" dirty="0"/>
              <a:t> the basics and each level or stage layers on something new).</a:t>
            </a:r>
          </a:p>
        </p:txBody>
      </p:sp>
      <p:sp>
        <p:nvSpPr>
          <p:cNvPr id="4" name="Slide Number Placeholder 3">
            <a:extLst>
              <a:ext uri="{FF2B5EF4-FFF2-40B4-BE49-F238E27FC236}">
                <a16:creationId xmlns:a16="http://schemas.microsoft.com/office/drawing/2014/main" id="{3A1B9A9E-F83E-4015-BF0B-F53D858A7AB2}"/>
              </a:ext>
            </a:extLst>
          </p:cNvPr>
          <p:cNvSpPr>
            <a:spLocks noGrp="1"/>
          </p:cNvSpPr>
          <p:nvPr>
            <p:ph type="sldNum" sz="quarter" idx="12"/>
          </p:nvPr>
        </p:nvSpPr>
        <p:spPr/>
        <p:txBody>
          <a:bodyPr/>
          <a:lstStyle/>
          <a:p>
            <a:fld id="{93D4C1C2-5B6E-2F46-9ED0-2C366A772FD4}" type="slidenum">
              <a:rPr lang="en-GB" smtClean="0"/>
              <a:t>21</a:t>
            </a:fld>
            <a:endParaRPr lang="en-GB"/>
          </a:p>
        </p:txBody>
      </p:sp>
    </p:spTree>
    <p:extLst>
      <p:ext uri="{BB962C8B-B14F-4D97-AF65-F5344CB8AC3E}">
        <p14:creationId xmlns:p14="http://schemas.microsoft.com/office/powerpoint/2010/main" val="11301528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90781-8B60-4F35-AB46-1B2F6B79A7AB}"/>
              </a:ext>
            </a:extLst>
          </p:cNvPr>
          <p:cNvSpPr>
            <a:spLocks noGrp="1"/>
          </p:cNvSpPr>
          <p:nvPr>
            <p:ph type="title"/>
          </p:nvPr>
        </p:nvSpPr>
        <p:spPr/>
        <p:txBody>
          <a:bodyPr/>
          <a:lstStyle/>
          <a:p>
            <a:r>
              <a:rPr lang="en-GB" dirty="0"/>
              <a:t>Gated access or direct gameplay</a:t>
            </a:r>
          </a:p>
        </p:txBody>
      </p:sp>
      <p:sp>
        <p:nvSpPr>
          <p:cNvPr id="3" name="Content Placeholder 2">
            <a:extLst>
              <a:ext uri="{FF2B5EF4-FFF2-40B4-BE49-F238E27FC236}">
                <a16:creationId xmlns:a16="http://schemas.microsoft.com/office/drawing/2014/main" id="{6DF92497-0A50-4BBD-9FC2-9C8DBBF99E04}"/>
              </a:ext>
            </a:extLst>
          </p:cNvPr>
          <p:cNvSpPr>
            <a:spLocks noGrp="1"/>
          </p:cNvSpPr>
          <p:nvPr>
            <p:ph idx="1"/>
          </p:nvPr>
        </p:nvSpPr>
        <p:spPr>
          <a:xfrm>
            <a:off x="902189" y="1508760"/>
            <a:ext cx="5394108" cy="2488474"/>
          </a:xfrm>
        </p:spPr>
        <p:txBody>
          <a:bodyPr>
            <a:normAutofit/>
          </a:bodyPr>
          <a:lstStyle/>
          <a:p>
            <a:pPr marL="0" indent="0">
              <a:buNone/>
            </a:pPr>
            <a:r>
              <a:rPr lang="en-GB" sz="1400" b="1" i="1" dirty="0">
                <a:latin typeface="Arial" panose="020B0604020202020204" pitchFamily="34" charset="0"/>
                <a:cs typeface="Arial" panose="020B0604020202020204" pitchFamily="34" charset="0"/>
              </a:rPr>
              <a:t>Ratchet &amp; Clank</a:t>
            </a:r>
            <a:r>
              <a:rPr lang="en-GB" sz="1400" dirty="0">
                <a:latin typeface="Arial" panose="020B0604020202020204" pitchFamily="34" charset="0"/>
                <a:cs typeface="Arial" panose="020B0604020202020204" pitchFamily="34" charset="0"/>
              </a:rPr>
              <a:t> or adventure games like </a:t>
            </a:r>
            <a:r>
              <a:rPr lang="en-GB" sz="1400" b="1" i="1" dirty="0">
                <a:latin typeface="Arial" panose="020B0604020202020204" pitchFamily="34" charset="0"/>
                <a:cs typeface="Arial" panose="020B0604020202020204" pitchFamily="34" charset="0"/>
              </a:rPr>
              <a:t>Zelda </a:t>
            </a:r>
            <a:r>
              <a:rPr lang="en-GB" sz="1400" dirty="0">
                <a:latin typeface="Arial" panose="020B0604020202020204" pitchFamily="34" charset="0"/>
                <a:cs typeface="Arial" panose="020B0604020202020204" pitchFamily="34" charset="0"/>
              </a:rPr>
              <a:t>have entirely separate levels dedicated to new mechanics and these top-quality games take a lot of care to reveal these mechanics progressively, and they feature them even more by making all content on those levels support the new mechanics.</a:t>
            </a:r>
          </a:p>
          <a:p>
            <a:endParaRPr lang="en-GB" sz="1400" dirty="0">
              <a:latin typeface="Arial" panose="020B0604020202020204" pitchFamily="34" charset="0"/>
              <a:cs typeface="Arial" panose="020B0604020202020204" pitchFamily="34" charset="0"/>
            </a:endParaRPr>
          </a:p>
          <a:p>
            <a:pPr marL="0" indent="0">
              <a:buNone/>
            </a:pPr>
            <a:r>
              <a:rPr lang="en-GB" sz="1400" dirty="0">
                <a:latin typeface="Arial" panose="020B0604020202020204" pitchFamily="34" charset="0"/>
                <a:cs typeface="Arial" panose="020B0604020202020204" pitchFamily="34" charset="0"/>
              </a:rPr>
              <a:t>Most great RTS games (</a:t>
            </a:r>
            <a:r>
              <a:rPr lang="en-GB" sz="1400" b="1" i="1" dirty="0">
                <a:latin typeface="Arial" panose="020B0604020202020204" pitchFamily="34" charset="0"/>
                <a:cs typeface="Arial" panose="020B0604020202020204" pitchFamily="34" charset="0"/>
              </a:rPr>
              <a:t>Command &amp; Conquer</a:t>
            </a:r>
            <a:r>
              <a:rPr lang="en-GB" sz="1400" dirty="0">
                <a:latin typeface="Arial" panose="020B0604020202020204" pitchFamily="34" charset="0"/>
                <a:cs typeface="Arial" panose="020B0604020202020204" pitchFamily="34" charset="0"/>
              </a:rPr>
              <a:t>, etc.) control the progression during the single player campaign by initially limiting the tech level drastically at the beginning so that you learn the basics before more buildings and units are revealed at later levels.</a:t>
            </a:r>
          </a:p>
        </p:txBody>
      </p:sp>
      <p:sp>
        <p:nvSpPr>
          <p:cNvPr id="4" name="Slide Number Placeholder 3">
            <a:extLst>
              <a:ext uri="{FF2B5EF4-FFF2-40B4-BE49-F238E27FC236}">
                <a16:creationId xmlns:a16="http://schemas.microsoft.com/office/drawing/2014/main" id="{3A1B9A9E-F83E-4015-BF0B-F53D858A7AB2}"/>
              </a:ext>
            </a:extLst>
          </p:cNvPr>
          <p:cNvSpPr>
            <a:spLocks noGrp="1"/>
          </p:cNvSpPr>
          <p:nvPr>
            <p:ph type="sldNum" sz="quarter" idx="12"/>
          </p:nvPr>
        </p:nvSpPr>
        <p:spPr/>
        <p:txBody>
          <a:bodyPr/>
          <a:lstStyle/>
          <a:p>
            <a:fld id="{93D4C1C2-5B6E-2F46-9ED0-2C366A772FD4}" type="slidenum">
              <a:rPr lang="en-GB" smtClean="0"/>
              <a:t>22</a:t>
            </a:fld>
            <a:endParaRPr lang="en-GB"/>
          </a:p>
        </p:txBody>
      </p:sp>
      <p:pic>
        <p:nvPicPr>
          <p:cNvPr id="12290" name="Picture 2" descr="http://www.gamasutra.com/features/20061128/lopez_01_clip_image004.jpg">
            <a:extLst>
              <a:ext uri="{FF2B5EF4-FFF2-40B4-BE49-F238E27FC236}">
                <a16:creationId xmlns:a16="http://schemas.microsoft.com/office/drawing/2014/main" id="{29661989-2107-40D3-8043-65D23BF65D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5633" y="1086115"/>
            <a:ext cx="2070736" cy="169039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0B86AE5-AFDA-427A-BEB4-79579BB9BCB6}"/>
              </a:ext>
            </a:extLst>
          </p:cNvPr>
          <p:cNvSpPr/>
          <p:nvPr/>
        </p:nvSpPr>
        <p:spPr>
          <a:xfrm>
            <a:off x="6435633" y="2878744"/>
            <a:ext cx="2268259" cy="615553"/>
          </a:xfrm>
          <a:prstGeom prst="rect">
            <a:avLst/>
          </a:prstGeom>
        </p:spPr>
        <p:txBody>
          <a:bodyPr wrap="square">
            <a:spAutoFit/>
          </a:bodyPr>
          <a:lstStyle/>
          <a:p>
            <a:r>
              <a:rPr lang="en-GB" sz="1000" dirty="0">
                <a:latin typeface="Verdana" panose="020B0604030504040204" pitchFamily="34" charset="0"/>
              </a:rPr>
              <a:t>(for example this leaf-wielding flight and fan level in </a:t>
            </a:r>
            <a:r>
              <a:rPr lang="en-GB" sz="1000" b="1" i="1" dirty="0">
                <a:latin typeface="Verdana" panose="020B0604030504040204" pitchFamily="34" charset="0"/>
              </a:rPr>
              <a:t>Zelda: The Wind </a:t>
            </a:r>
            <a:r>
              <a:rPr lang="en-GB" sz="1000" b="1" i="1" dirty="0" err="1">
                <a:latin typeface="Verdana" panose="020B0604030504040204" pitchFamily="34" charset="0"/>
              </a:rPr>
              <a:t>Waker</a:t>
            </a:r>
            <a:r>
              <a:rPr lang="en-GB" sz="1000" dirty="0">
                <a:latin typeface="Verdana" panose="020B0604030504040204" pitchFamily="34" charset="0"/>
              </a:rPr>
              <a:t>).</a:t>
            </a:r>
            <a:r>
              <a:rPr lang="en-GB" sz="1400" dirty="0">
                <a:latin typeface="Verdana" panose="020B0604030504040204" pitchFamily="34" charset="0"/>
              </a:rPr>
              <a:t> </a:t>
            </a:r>
            <a:endParaRPr lang="en-GB" sz="1400" dirty="0"/>
          </a:p>
        </p:txBody>
      </p:sp>
      <p:pic>
        <p:nvPicPr>
          <p:cNvPr id="12292" name="Picture 4" descr="Image result for command &amp; conquer">
            <a:extLst>
              <a:ext uri="{FF2B5EF4-FFF2-40B4-BE49-F238E27FC236}">
                <a16:creationId xmlns:a16="http://schemas.microsoft.com/office/drawing/2014/main" id="{ED539CE0-4ABB-4E11-B3E5-64FA900EA9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35633" y="3620044"/>
            <a:ext cx="2708367" cy="1523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7498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Grp="1"/>
          </p:cNvSpPr>
          <p:nvPr>
            <p:ph type="title"/>
          </p:nvPr>
        </p:nvSpPr>
        <p:spPr/>
        <p:txBody>
          <a:bodyPr/>
          <a:lstStyle/>
          <a:p>
            <a:r>
              <a:rPr lang="en-GB" dirty="0"/>
              <a:t>Mechanical Game Structure</a:t>
            </a:r>
            <a:endParaRPr lang="en-US" dirty="0"/>
          </a:p>
        </p:txBody>
      </p:sp>
      <p:sp>
        <p:nvSpPr>
          <p:cNvPr id="43012" name="Rectangle 3"/>
          <p:cNvSpPr>
            <a:spLocks noGrp="1"/>
          </p:cNvSpPr>
          <p:nvPr>
            <p:ph type="body" idx="1"/>
          </p:nvPr>
        </p:nvSpPr>
        <p:spPr>
          <a:xfrm>
            <a:off x="457200" y="1574618"/>
            <a:ext cx="8229600" cy="1533619"/>
          </a:xfrm>
        </p:spPr>
        <p:txBody>
          <a:bodyPr>
            <a:normAutofit/>
          </a:bodyPr>
          <a:lstStyle/>
          <a:p>
            <a:r>
              <a:rPr lang="en-US" dirty="0"/>
              <a:t>Game mechanics define how the player interacts with basic / complex elements in the game world</a:t>
            </a:r>
          </a:p>
          <a:p>
            <a:pPr lvl="1"/>
            <a:r>
              <a:rPr lang="en-US" dirty="0"/>
              <a:t>Split up into three sections</a:t>
            </a:r>
          </a:p>
        </p:txBody>
      </p:sp>
      <p:graphicFrame>
        <p:nvGraphicFramePr>
          <p:cNvPr id="2" name="Table 1"/>
          <p:cNvGraphicFramePr>
            <a:graphicFrameLocks noGrp="1"/>
          </p:cNvGraphicFramePr>
          <p:nvPr/>
        </p:nvGraphicFramePr>
        <p:xfrm>
          <a:off x="3563888" y="2733769"/>
          <a:ext cx="4064000" cy="2118185"/>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tblGrid>
              <a:tr h="295232">
                <a:tc>
                  <a:txBody>
                    <a:bodyPr/>
                    <a:lstStyle/>
                    <a:p>
                      <a:r>
                        <a:rPr lang="en-US" sz="1400" dirty="0"/>
                        <a:t>Verbs</a:t>
                      </a:r>
                      <a:endParaRPr lang="en-GB" sz="1400" dirty="0"/>
                    </a:p>
                  </a:txBody>
                  <a:tcPr marT="34290" marB="34290"/>
                </a:tc>
                <a:tc>
                  <a:txBody>
                    <a:bodyPr/>
                    <a:lstStyle/>
                    <a:p>
                      <a:r>
                        <a:rPr lang="en-US" sz="1400" dirty="0"/>
                        <a:t>Rules</a:t>
                      </a:r>
                      <a:endParaRPr lang="en-GB" sz="1400" dirty="0"/>
                    </a:p>
                  </a:txBody>
                  <a:tcPr marT="34290" marB="34290"/>
                </a:tc>
                <a:extLst>
                  <a:ext uri="{0D108BD9-81ED-4DB2-BD59-A6C34878D82A}">
                    <a16:rowId xmlns:a16="http://schemas.microsoft.com/office/drawing/2014/main" val="10000"/>
                  </a:ext>
                </a:extLst>
              </a:tr>
              <a:tr h="978781">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400" dirty="0"/>
                        <a:t>Discreet actions that can be performed by tokens on other tokens</a:t>
                      </a:r>
                    </a:p>
                  </a:txBody>
                  <a:tcPr marT="34290" marB="34290"/>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400" dirty="0"/>
                        <a:t>The basic rules of interaction between tokens and verbs</a:t>
                      </a:r>
                    </a:p>
                  </a:txBody>
                  <a:tcPr marT="34290" marB="34290"/>
                </a:tc>
                <a:extLst>
                  <a:ext uri="{0D108BD9-81ED-4DB2-BD59-A6C34878D82A}">
                    <a16:rowId xmlns:a16="http://schemas.microsoft.com/office/drawing/2014/main" val="10001"/>
                  </a:ext>
                </a:extLst>
              </a:tr>
              <a:tr h="844172">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1400" dirty="0"/>
                        <a:t>Jumping or</a:t>
                      </a:r>
                      <a:r>
                        <a:rPr lang="en-US" sz="1400" baseline="0" dirty="0"/>
                        <a:t> Running </a:t>
                      </a:r>
                      <a:r>
                        <a:rPr lang="en-US" sz="1400" dirty="0"/>
                        <a:t>in a platform game</a:t>
                      </a:r>
                    </a:p>
                  </a:txBody>
                  <a:tcPr marT="34290" marB="34290"/>
                </a:tc>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1400" dirty="0"/>
                        <a:t>The logic that an avatar jumping on an enemy kills it</a:t>
                      </a:r>
                    </a:p>
                  </a:txBody>
                  <a:tcPr marT="34290" marB="34290"/>
                </a:tc>
                <a:extLst>
                  <a:ext uri="{0D108BD9-81ED-4DB2-BD59-A6C34878D82A}">
                    <a16:rowId xmlns:a16="http://schemas.microsoft.com/office/drawing/2014/main" val="10002"/>
                  </a:ext>
                </a:extLst>
              </a:tr>
            </a:tbl>
          </a:graphicData>
        </a:graphic>
      </p:graphicFrame>
      <p:graphicFrame>
        <p:nvGraphicFramePr>
          <p:cNvPr id="3" name="Table 2"/>
          <p:cNvGraphicFramePr>
            <a:graphicFrameLocks noGrp="1"/>
          </p:cNvGraphicFramePr>
          <p:nvPr/>
        </p:nvGraphicFramePr>
        <p:xfrm>
          <a:off x="1547664" y="2733769"/>
          <a:ext cx="2032000" cy="2118186"/>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0000"/>
                    </a:ext>
                  </a:extLst>
                </a:gridCol>
              </a:tblGrid>
              <a:tr h="287538">
                <a:tc>
                  <a:txBody>
                    <a:bodyPr/>
                    <a:lstStyle/>
                    <a:p>
                      <a:r>
                        <a:rPr lang="en-US" sz="1400" dirty="0"/>
                        <a:t>Tokens</a:t>
                      </a:r>
                      <a:endParaRPr lang="en-GB" sz="1400" dirty="0"/>
                    </a:p>
                  </a:txBody>
                  <a:tcPr marT="34290" marB="34290"/>
                </a:tc>
                <a:extLst>
                  <a:ext uri="{0D108BD9-81ED-4DB2-BD59-A6C34878D82A}">
                    <a16:rowId xmlns:a16="http://schemas.microsoft.com/office/drawing/2014/main" val="10000"/>
                  </a:ext>
                </a:extLst>
              </a:tr>
              <a:tr h="991399">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400" dirty="0"/>
                        <a:t>Any object in the game that can be or is manipulated</a:t>
                      </a:r>
                    </a:p>
                  </a:txBody>
                  <a:tcPr marT="34290" marB="34290"/>
                </a:tc>
                <a:extLst>
                  <a:ext uri="{0D108BD9-81ED-4DB2-BD59-A6C34878D82A}">
                    <a16:rowId xmlns:a16="http://schemas.microsoft.com/office/drawing/2014/main" val="10001"/>
                  </a:ext>
                </a:extLst>
              </a:tr>
              <a:tr h="839249">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1400" dirty="0"/>
                        <a:t>A players avatar </a:t>
                      </a:r>
                    </a:p>
                    <a:p>
                      <a:pPr marL="0" marR="0" lvl="2" indent="0" algn="l" defTabSz="914400" rtl="0" eaLnBrk="1" fontAlgn="auto" latinLnBrk="0" hangingPunct="1">
                        <a:lnSpc>
                          <a:spcPct val="100000"/>
                        </a:lnSpc>
                        <a:spcBef>
                          <a:spcPts val="0"/>
                        </a:spcBef>
                        <a:spcAft>
                          <a:spcPts val="0"/>
                        </a:spcAft>
                        <a:buClrTx/>
                        <a:buSzTx/>
                        <a:buFontTx/>
                        <a:buNone/>
                        <a:tabLst/>
                        <a:defRPr/>
                      </a:pPr>
                      <a:r>
                        <a:rPr lang="en-US" sz="1400" dirty="0"/>
                        <a:t>or an enemy </a:t>
                      </a:r>
                    </a:p>
                  </a:txBody>
                  <a:tcPr marT="34290" marB="34290"/>
                </a:tc>
                <a:extLst>
                  <a:ext uri="{0D108BD9-81ED-4DB2-BD59-A6C34878D82A}">
                    <a16:rowId xmlns:a16="http://schemas.microsoft.com/office/drawing/2014/main" val="10002"/>
                  </a:ext>
                </a:extLst>
              </a:tr>
            </a:tbl>
          </a:graphicData>
        </a:graphic>
      </p:graphicFrame>
      <p:sp>
        <p:nvSpPr>
          <p:cNvPr id="9" name="Slide Number Placeholder 5"/>
          <p:cNvSpPr>
            <a:spLocks noGrp="1"/>
          </p:cNvSpPr>
          <p:nvPr>
            <p:ph type="sldNum" sz="quarter" idx="12"/>
          </p:nvPr>
        </p:nvSpPr>
        <p:spPr>
          <a:xfrm>
            <a:off x="8334250" y="69057"/>
            <a:ext cx="705099" cy="273844"/>
          </a:xfrm>
        </p:spPr>
        <p:txBody>
          <a:bodyPr/>
          <a:lstStyle/>
          <a:p>
            <a:fld id="{82DD7537-A08F-4714-BCED-D6BB31464F4B}" type="slidenum">
              <a:rPr lang="en-US" smtClean="0"/>
              <a:pPr/>
              <a:t>23</a:t>
            </a:fld>
            <a:endParaRPr lang="en-US" dirty="0"/>
          </a:p>
        </p:txBody>
      </p:sp>
    </p:spTree>
    <p:extLst>
      <p:ext uri="{BB962C8B-B14F-4D97-AF65-F5344CB8AC3E}">
        <p14:creationId xmlns:p14="http://schemas.microsoft.com/office/powerpoint/2010/main" val="1527835289"/>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70389-D6DC-4E63-885C-C098C01C0045}"/>
              </a:ext>
            </a:extLst>
          </p:cNvPr>
          <p:cNvSpPr>
            <a:spLocks noGrp="1"/>
          </p:cNvSpPr>
          <p:nvPr>
            <p:ph type="title"/>
          </p:nvPr>
        </p:nvSpPr>
        <p:spPr>
          <a:xfrm>
            <a:off x="475470" y="213132"/>
            <a:ext cx="8941246" cy="1131570"/>
          </a:xfrm>
        </p:spPr>
        <p:txBody>
          <a:bodyPr>
            <a:normAutofit/>
          </a:bodyPr>
          <a:lstStyle/>
          <a:p>
            <a:r>
              <a:rPr lang="en-GB" dirty="0"/>
              <a:t>Understanding the Mechanics of Physics</a:t>
            </a:r>
          </a:p>
        </p:txBody>
      </p:sp>
      <p:sp>
        <p:nvSpPr>
          <p:cNvPr id="3" name="Content Placeholder 2">
            <a:extLst>
              <a:ext uri="{FF2B5EF4-FFF2-40B4-BE49-F238E27FC236}">
                <a16:creationId xmlns:a16="http://schemas.microsoft.com/office/drawing/2014/main" id="{5A7390EB-080F-4783-8CA5-BE14E205C1A0}"/>
              </a:ext>
            </a:extLst>
          </p:cNvPr>
          <p:cNvSpPr>
            <a:spLocks noGrp="1"/>
          </p:cNvSpPr>
          <p:nvPr>
            <p:ph idx="1"/>
          </p:nvPr>
        </p:nvSpPr>
        <p:spPr>
          <a:xfrm>
            <a:off x="475469" y="1508760"/>
            <a:ext cx="5420234" cy="3154680"/>
          </a:xfrm>
        </p:spPr>
        <p:txBody>
          <a:bodyPr>
            <a:normAutofit lnSpcReduction="10000"/>
          </a:bodyPr>
          <a:lstStyle/>
          <a:p>
            <a:r>
              <a:rPr lang="en-GB" dirty="0"/>
              <a:t>Modern games tend to simulate physics (including timing and rhythm) with precise mechanics that create a smooth, continuous flow of play. A game object might be positioned half a pixel more to the left or right, and this can have a huge effect on the result of a jump. For maximum accuracy, physical behaviours need to be computed with high-precision fractional values; this is what we mean by </a:t>
            </a:r>
            <a:r>
              <a:rPr lang="en-GB" i="1" dirty="0"/>
              <a:t>continuous mechanics</a:t>
            </a:r>
            <a:r>
              <a:rPr lang="en-GB" dirty="0"/>
              <a:t>.</a:t>
            </a:r>
          </a:p>
          <a:p>
            <a:r>
              <a:rPr lang="en-GB" dirty="0"/>
              <a:t>In contrast, the rules of an internal economy tend to be discrete and represented with integer (whole-number) values. In an internal economy, game elements and actions often belong to a finite set that does not allow any gradual transitions: In a game you usually cannot pick up half a power-up. These are </a:t>
            </a:r>
            <a:r>
              <a:rPr lang="en-GB" i="1" dirty="0"/>
              <a:t>discrete mechanics.</a:t>
            </a:r>
            <a:endParaRPr lang="en-GB" dirty="0"/>
          </a:p>
        </p:txBody>
      </p:sp>
      <p:sp>
        <p:nvSpPr>
          <p:cNvPr id="4" name="Slide Number Placeholder 3">
            <a:extLst>
              <a:ext uri="{FF2B5EF4-FFF2-40B4-BE49-F238E27FC236}">
                <a16:creationId xmlns:a16="http://schemas.microsoft.com/office/drawing/2014/main" id="{1B14F74B-FF1D-4704-ADAA-1914A50788AD}"/>
              </a:ext>
            </a:extLst>
          </p:cNvPr>
          <p:cNvSpPr>
            <a:spLocks noGrp="1"/>
          </p:cNvSpPr>
          <p:nvPr>
            <p:ph type="sldNum" sz="quarter" idx="12"/>
          </p:nvPr>
        </p:nvSpPr>
        <p:spPr/>
        <p:txBody>
          <a:bodyPr/>
          <a:lstStyle/>
          <a:p>
            <a:fld id="{93D4C1C2-5B6E-2F46-9ED0-2C366A772FD4}" type="slidenum">
              <a:rPr lang="en-GB" smtClean="0"/>
              <a:t>24</a:t>
            </a:fld>
            <a:endParaRPr lang="en-GB"/>
          </a:p>
        </p:txBody>
      </p:sp>
      <p:pic>
        <p:nvPicPr>
          <p:cNvPr id="6146" name="Picture 2" descr="Image result for boulder dash">
            <a:extLst>
              <a:ext uri="{FF2B5EF4-FFF2-40B4-BE49-F238E27FC236}">
                <a16:creationId xmlns:a16="http://schemas.microsoft.com/office/drawing/2014/main" id="{2628A5B8-A4A2-4DFA-82CE-44D081D9C1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40437" y="1578428"/>
            <a:ext cx="2450013" cy="183751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02AC1A6-2FBE-4FEB-A84C-39149F462B97}"/>
              </a:ext>
            </a:extLst>
          </p:cNvPr>
          <p:cNvSpPr/>
          <p:nvPr/>
        </p:nvSpPr>
        <p:spPr>
          <a:xfrm>
            <a:off x="6340436" y="3415938"/>
            <a:ext cx="2450013" cy="830997"/>
          </a:xfrm>
          <a:prstGeom prst="rect">
            <a:avLst/>
          </a:prstGeom>
        </p:spPr>
        <p:txBody>
          <a:bodyPr wrap="square">
            <a:spAutoFit/>
          </a:bodyPr>
          <a:lstStyle/>
          <a:p>
            <a:r>
              <a:rPr lang="en-GB" sz="1200" dirty="0">
                <a:latin typeface="StoneSerif"/>
              </a:rPr>
              <a:t>In </a:t>
            </a:r>
            <a:r>
              <a:rPr lang="en-GB" sz="1200" i="1" dirty="0">
                <a:latin typeface="StoneSerif-Italic"/>
              </a:rPr>
              <a:t>Boulder Dash</a:t>
            </a:r>
            <a:r>
              <a:rPr lang="en-GB" sz="1200" dirty="0">
                <a:latin typeface="StoneSerif"/>
              </a:rPr>
              <a:t>, gravity is simulated by moving boulders down at a constant speed of one tile every frame.</a:t>
            </a:r>
            <a:endParaRPr lang="en-GB" sz="1200" dirty="0"/>
          </a:p>
        </p:txBody>
      </p:sp>
    </p:spTree>
    <p:extLst>
      <p:ext uri="{BB962C8B-B14F-4D97-AF65-F5344CB8AC3E}">
        <p14:creationId xmlns:p14="http://schemas.microsoft.com/office/powerpoint/2010/main" val="459149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FD616AB-2B32-4A45-BEC9-C743E8978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EC91407-C839-4EE3-B5C6-34919D3DE7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1950"/>
            <a:ext cx="9143999" cy="44195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1E3450-50D2-4B01-B1A5-53B54075C5CF}"/>
              </a:ext>
            </a:extLst>
          </p:cNvPr>
          <p:cNvSpPr>
            <a:spLocks noGrp="1"/>
          </p:cNvSpPr>
          <p:nvPr>
            <p:ph type="title"/>
          </p:nvPr>
        </p:nvSpPr>
        <p:spPr>
          <a:xfrm>
            <a:off x="320834" y="614269"/>
            <a:ext cx="3636644" cy="422856"/>
          </a:xfrm>
        </p:spPr>
        <p:txBody>
          <a:bodyPr anchor="t">
            <a:normAutofit/>
          </a:bodyPr>
          <a:lstStyle/>
          <a:p>
            <a:r>
              <a:rPr lang="en-GB" sz="1800" dirty="0"/>
              <a:t>discrete</a:t>
            </a:r>
          </a:p>
        </p:txBody>
      </p:sp>
      <p:sp>
        <p:nvSpPr>
          <p:cNvPr id="3" name="Content Placeholder 2">
            <a:extLst>
              <a:ext uri="{FF2B5EF4-FFF2-40B4-BE49-F238E27FC236}">
                <a16:creationId xmlns:a16="http://schemas.microsoft.com/office/drawing/2014/main" id="{B1AAD444-9263-4D59-B56D-28C7E21F4DFB}"/>
              </a:ext>
            </a:extLst>
          </p:cNvPr>
          <p:cNvSpPr>
            <a:spLocks noGrp="1"/>
          </p:cNvSpPr>
          <p:nvPr>
            <p:ph idx="1"/>
          </p:nvPr>
        </p:nvSpPr>
        <p:spPr>
          <a:xfrm>
            <a:off x="4936047" y="596899"/>
            <a:ext cx="3734711" cy="432924"/>
          </a:xfrm>
        </p:spPr>
        <p:txBody>
          <a:bodyPr anchor="t">
            <a:normAutofit/>
          </a:bodyPr>
          <a:lstStyle/>
          <a:p>
            <a:pPr marL="0" indent="0">
              <a:buNone/>
            </a:pPr>
            <a:r>
              <a:rPr lang="en-GB" sz="1800" dirty="0">
                <a:solidFill>
                  <a:schemeClr val="bg2"/>
                </a:solidFill>
              </a:rPr>
              <a:t>CONTINUOUS</a:t>
            </a:r>
            <a:endParaRPr lang="en-GB" sz="1800" dirty="0">
              <a:solidFill>
                <a:schemeClr val="bg1"/>
              </a:solidFill>
            </a:endParaRPr>
          </a:p>
        </p:txBody>
      </p:sp>
      <p:sp>
        <p:nvSpPr>
          <p:cNvPr id="4" name="Slide Number Placeholder 3">
            <a:extLst>
              <a:ext uri="{FF2B5EF4-FFF2-40B4-BE49-F238E27FC236}">
                <a16:creationId xmlns:a16="http://schemas.microsoft.com/office/drawing/2014/main" id="{69B29447-5437-4B2D-A48D-A2E336BDD465}"/>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smtClean="0"/>
              <a:pPr>
                <a:spcAft>
                  <a:spcPts val="600"/>
                </a:spcAft>
              </a:pPr>
              <a:t>25</a:t>
            </a:fld>
            <a:endParaRPr lang="en-GB"/>
          </a:p>
        </p:txBody>
      </p:sp>
      <p:sp>
        <p:nvSpPr>
          <p:cNvPr id="7" name="Title 1">
            <a:extLst>
              <a:ext uri="{FF2B5EF4-FFF2-40B4-BE49-F238E27FC236}">
                <a16:creationId xmlns:a16="http://schemas.microsoft.com/office/drawing/2014/main" id="{B278686E-B158-438B-93C9-C57B2F839F9A}"/>
              </a:ext>
            </a:extLst>
          </p:cNvPr>
          <p:cNvSpPr txBox="1">
            <a:spLocks/>
          </p:cNvSpPr>
          <p:nvPr/>
        </p:nvSpPr>
        <p:spPr>
          <a:xfrm>
            <a:off x="978568" y="87626"/>
            <a:ext cx="6713621" cy="3914961"/>
          </a:xfrm>
          <a:prstGeom prst="rect">
            <a:avLst/>
          </a:prstGeom>
        </p:spPr>
        <p:txBody>
          <a:bodyPr vert="horz" lIns="91440" tIns="45720" rIns="91440" bIns="45720" rtlCol="0" anchor="t">
            <a:normAutofit/>
          </a:bodyPr>
          <a:lstStyle>
            <a:lvl1pPr algn="l" defTabSz="685800" rtl="0" eaLnBrk="1" latinLnBrk="0" hangingPunct="1">
              <a:lnSpc>
                <a:spcPct val="85000"/>
              </a:lnSpc>
              <a:spcBef>
                <a:spcPct val="0"/>
              </a:spcBef>
              <a:buNone/>
              <a:defRPr sz="3000" kern="1200" cap="all" baseline="0">
                <a:solidFill>
                  <a:schemeClr val="bg2"/>
                </a:solidFill>
                <a:latin typeface="+mj-lt"/>
                <a:ea typeface="+mj-ea"/>
                <a:cs typeface="+mj-cs"/>
              </a:defRPr>
            </a:lvl1pPr>
          </a:lstStyle>
          <a:p>
            <a:r>
              <a:rPr lang="en-GB" sz="1000" b="1" i="1" dirty="0">
                <a:solidFill>
                  <a:schemeClr val="tx1"/>
                </a:solidFill>
              </a:rPr>
              <a:t>Angry Birds </a:t>
            </a:r>
            <a:r>
              <a:rPr lang="en-GB" sz="1000" b="1" dirty="0">
                <a:solidFill>
                  <a:schemeClr val="tx1"/>
                </a:solidFill>
              </a:rPr>
              <a:t>and </a:t>
            </a:r>
            <a:r>
              <a:rPr lang="en-GB" sz="1000" b="1" i="1" dirty="0">
                <a:solidFill>
                  <a:schemeClr val="tx1"/>
                </a:solidFill>
              </a:rPr>
              <a:t>World of Goo</a:t>
            </a:r>
            <a:r>
              <a:rPr lang="en-GB" sz="1000" b="1" dirty="0">
                <a:solidFill>
                  <a:schemeClr val="tx1"/>
                </a:solidFill>
              </a:rPr>
              <a:t>, two games that mix physical mechanics with strategic gameplay.</a:t>
            </a:r>
          </a:p>
        </p:txBody>
      </p:sp>
      <p:pic>
        <p:nvPicPr>
          <p:cNvPr id="5" name="Picture 4">
            <a:extLst>
              <a:ext uri="{FF2B5EF4-FFF2-40B4-BE49-F238E27FC236}">
                <a16:creationId xmlns:a16="http://schemas.microsoft.com/office/drawing/2014/main" id="{CC872788-7CF2-4AE7-816F-5C5C88F535B7}"/>
              </a:ext>
            </a:extLst>
          </p:cNvPr>
          <p:cNvPicPr>
            <a:picLocks noChangeAspect="1"/>
          </p:cNvPicPr>
          <p:nvPr/>
        </p:nvPicPr>
        <p:blipFill>
          <a:blip r:embed="rId3"/>
          <a:stretch>
            <a:fillRect/>
          </a:stretch>
        </p:blipFill>
        <p:spPr>
          <a:xfrm>
            <a:off x="4936047" y="1029823"/>
            <a:ext cx="3734710" cy="2585879"/>
          </a:xfrm>
          <a:prstGeom prst="rect">
            <a:avLst/>
          </a:prstGeom>
        </p:spPr>
      </p:pic>
      <p:pic>
        <p:nvPicPr>
          <p:cNvPr id="6" name="Picture 5">
            <a:extLst>
              <a:ext uri="{FF2B5EF4-FFF2-40B4-BE49-F238E27FC236}">
                <a16:creationId xmlns:a16="http://schemas.microsoft.com/office/drawing/2014/main" id="{2DB645F2-C45F-48C1-841C-9CF7A3D62232}"/>
              </a:ext>
            </a:extLst>
          </p:cNvPr>
          <p:cNvPicPr>
            <a:picLocks noChangeAspect="1"/>
          </p:cNvPicPr>
          <p:nvPr/>
        </p:nvPicPr>
        <p:blipFill>
          <a:blip r:embed="rId4"/>
          <a:stretch>
            <a:fillRect/>
          </a:stretch>
        </p:blipFill>
        <p:spPr>
          <a:xfrm>
            <a:off x="320834" y="1037124"/>
            <a:ext cx="4210218" cy="2571279"/>
          </a:xfrm>
          <a:prstGeom prst="rect">
            <a:avLst/>
          </a:prstGeom>
        </p:spPr>
      </p:pic>
      <p:sp>
        <p:nvSpPr>
          <p:cNvPr id="8" name="TextBox 7">
            <a:extLst>
              <a:ext uri="{FF2B5EF4-FFF2-40B4-BE49-F238E27FC236}">
                <a16:creationId xmlns:a16="http://schemas.microsoft.com/office/drawing/2014/main" id="{4146C369-1011-4821-A699-B0004F6D53CA}"/>
              </a:ext>
            </a:extLst>
          </p:cNvPr>
          <p:cNvSpPr txBox="1"/>
          <p:nvPr/>
        </p:nvSpPr>
        <p:spPr>
          <a:xfrm>
            <a:off x="320833" y="3648522"/>
            <a:ext cx="4251167" cy="553998"/>
          </a:xfrm>
          <a:prstGeom prst="rect">
            <a:avLst/>
          </a:prstGeom>
          <a:noFill/>
        </p:spPr>
        <p:txBody>
          <a:bodyPr wrap="square" rtlCol="0">
            <a:spAutoFit/>
          </a:bodyPr>
          <a:lstStyle/>
          <a:p>
            <a:pPr marL="171450" indent="-171450">
              <a:buFont typeface="Arial" panose="020B0604020202020204" pitchFamily="34" charset="0"/>
              <a:buChar char="•"/>
            </a:pPr>
            <a:r>
              <a:rPr lang="en-GB" sz="1000" dirty="0">
                <a:solidFill>
                  <a:schemeClr val="bg2"/>
                </a:solidFill>
              </a:rPr>
              <a:t>Detailed  physical simulation that controls the player-built constructions.</a:t>
            </a:r>
          </a:p>
          <a:p>
            <a:pPr marL="171450" indent="-171450">
              <a:buFont typeface="Arial" panose="020B0604020202020204" pitchFamily="34" charset="0"/>
              <a:buChar char="•"/>
            </a:pPr>
            <a:r>
              <a:rPr lang="en-GB" sz="1000" dirty="0">
                <a:solidFill>
                  <a:schemeClr val="bg2"/>
                </a:solidFill>
              </a:rPr>
              <a:t>spring forces push the ball into the same place. (Shows connections on fig)</a:t>
            </a:r>
          </a:p>
          <a:p>
            <a:pPr marL="171450" indent="-171450">
              <a:buFont typeface="Arial" panose="020B0604020202020204" pitchFamily="34" charset="0"/>
              <a:buChar char="•"/>
            </a:pPr>
            <a:r>
              <a:rPr lang="en-GB" sz="1000" dirty="0">
                <a:solidFill>
                  <a:schemeClr val="bg2"/>
                </a:solidFill>
              </a:rPr>
              <a:t>Uses discrete mechanics and is more strategic in game play</a:t>
            </a:r>
            <a:r>
              <a:rPr lang="en-GB" sz="900" dirty="0">
                <a:solidFill>
                  <a:schemeClr val="bg2"/>
                </a:solidFill>
              </a:rPr>
              <a:t>.</a:t>
            </a:r>
          </a:p>
        </p:txBody>
      </p:sp>
      <p:sp>
        <p:nvSpPr>
          <p:cNvPr id="12" name="TextBox 11">
            <a:extLst>
              <a:ext uri="{FF2B5EF4-FFF2-40B4-BE49-F238E27FC236}">
                <a16:creationId xmlns:a16="http://schemas.microsoft.com/office/drawing/2014/main" id="{F2CE1515-BB51-4B71-BF1C-9AB16DB66E4A}"/>
              </a:ext>
            </a:extLst>
          </p:cNvPr>
          <p:cNvSpPr txBox="1"/>
          <p:nvPr/>
        </p:nvSpPr>
        <p:spPr>
          <a:xfrm>
            <a:off x="4933781" y="3674460"/>
            <a:ext cx="3889386" cy="707886"/>
          </a:xfrm>
          <a:prstGeom prst="rect">
            <a:avLst/>
          </a:prstGeom>
          <a:noFill/>
        </p:spPr>
        <p:txBody>
          <a:bodyPr wrap="square" rtlCol="0">
            <a:spAutoFit/>
          </a:bodyPr>
          <a:lstStyle/>
          <a:p>
            <a:pPr marL="171450" indent="-171450">
              <a:buFont typeface="Arial" panose="020B0604020202020204" pitchFamily="34" charset="0"/>
              <a:buChar char="•"/>
            </a:pPr>
            <a:r>
              <a:rPr lang="en-GB" sz="1000" dirty="0">
                <a:solidFill>
                  <a:schemeClr val="bg2"/>
                </a:solidFill>
              </a:rPr>
              <a:t>High-precision fractional values, continuous, pixel-precise physics.</a:t>
            </a:r>
          </a:p>
          <a:p>
            <a:pPr marL="171450" indent="-171450">
              <a:buFont typeface="Arial" panose="020B0604020202020204" pitchFamily="34" charset="0"/>
              <a:buChar char="•"/>
            </a:pPr>
            <a:r>
              <a:rPr lang="en-GB" sz="1000" dirty="0">
                <a:solidFill>
                  <a:schemeClr val="bg2"/>
                </a:solidFill>
              </a:rPr>
              <a:t>In </a:t>
            </a:r>
            <a:r>
              <a:rPr lang="en-GB" sz="1000" i="1" dirty="0">
                <a:solidFill>
                  <a:schemeClr val="bg2"/>
                </a:solidFill>
              </a:rPr>
              <a:t>Angry Birds, </a:t>
            </a:r>
            <a:r>
              <a:rPr lang="en-GB" sz="1000" dirty="0">
                <a:solidFill>
                  <a:schemeClr val="bg2"/>
                </a:solidFill>
              </a:rPr>
              <a:t>the difference of a single pixel can translate into a critical hit or complete miss. </a:t>
            </a:r>
          </a:p>
          <a:p>
            <a:pPr marL="171450" indent="-171450">
              <a:buFont typeface="Arial" panose="020B0604020202020204" pitchFamily="34" charset="0"/>
              <a:buChar char="•"/>
            </a:pPr>
            <a:r>
              <a:rPr lang="en-GB" sz="1000" dirty="0">
                <a:solidFill>
                  <a:schemeClr val="bg2"/>
                </a:solidFill>
              </a:rPr>
              <a:t>Uses continuous mechanics and based on hand eye coordination.</a:t>
            </a:r>
          </a:p>
        </p:txBody>
      </p:sp>
    </p:spTree>
    <p:extLst>
      <p:ext uri="{BB962C8B-B14F-4D97-AF65-F5344CB8AC3E}">
        <p14:creationId xmlns:p14="http://schemas.microsoft.com/office/powerpoint/2010/main" val="1003873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0" end="0"/>
                                            </p:txEl>
                                          </p:spTgt>
                                        </p:tgtEl>
                                        <p:attrNameLst>
                                          <p:attrName>style.visibility</p:attrName>
                                        </p:attrNameLst>
                                      </p:cBhvr>
                                      <p:to>
                                        <p:strVal val="visible"/>
                                      </p:to>
                                    </p:set>
                                    <p:anim calcmode="lin" valueType="num">
                                      <p:cBhvr additive="base">
                                        <p:cTn id="2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0" end="0"/>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additive="base">
                                        <p:cTn id="28" dur="500" fill="hold"/>
                                        <p:tgtEl>
                                          <p:spTgt spid="5"/>
                                        </p:tgtEl>
                                        <p:attrNameLst>
                                          <p:attrName>ppt_x</p:attrName>
                                        </p:attrNameLst>
                                      </p:cBhvr>
                                      <p:tavLst>
                                        <p:tav tm="0">
                                          <p:val>
                                            <p:strVal val="#ppt_x"/>
                                          </p:val>
                                        </p:tav>
                                        <p:tav tm="100000">
                                          <p:val>
                                            <p:strVal val="#ppt_x"/>
                                          </p:val>
                                        </p:tav>
                                      </p:tavLst>
                                    </p:anim>
                                    <p:anim calcmode="lin" valueType="num">
                                      <p:cBhvr additive="base">
                                        <p:cTn id="2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500" fill="hold"/>
                                        <p:tgtEl>
                                          <p:spTgt spid="12"/>
                                        </p:tgtEl>
                                        <p:attrNameLst>
                                          <p:attrName>ppt_x</p:attrName>
                                        </p:attrNameLst>
                                      </p:cBhvr>
                                      <p:tavLst>
                                        <p:tav tm="0">
                                          <p:val>
                                            <p:strVal val="#ppt_x"/>
                                          </p:val>
                                        </p:tav>
                                        <p:tav tm="100000">
                                          <p:val>
                                            <p:strVal val="#ppt_x"/>
                                          </p:val>
                                        </p:tav>
                                      </p:tavLst>
                                    </p:anim>
                                    <p:anim calcmode="lin" valueType="num">
                                      <p:cBhvr additive="base">
                                        <p:cTn id="3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8" grpId="0"/>
      <p:bldP spid="1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E2FA-FA85-4441-A711-111B64196938}"/>
              </a:ext>
            </a:extLst>
          </p:cNvPr>
          <p:cNvSpPr>
            <a:spLocks noGrp="1"/>
          </p:cNvSpPr>
          <p:nvPr>
            <p:ph type="title"/>
          </p:nvPr>
        </p:nvSpPr>
        <p:spPr/>
        <p:txBody>
          <a:bodyPr/>
          <a:lstStyle/>
          <a:p>
            <a:r>
              <a:rPr lang="en-GB" dirty="0"/>
              <a:t>Can Mechanics have metaphor? 	</a:t>
            </a:r>
            <a:r>
              <a:rPr lang="en-GB" sz="2000" dirty="0"/>
              <a:t>Part01</a:t>
            </a:r>
          </a:p>
        </p:txBody>
      </p:sp>
      <p:sp>
        <p:nvSpPr>
          <p:cNvPr id="4" name="Slide Number Placeholder 3">
            <a:extLst>
              <a:ext uri="{FF2B5EF4-FFF2-40B4-BE49-F238E27FC236}">
                <a16:creationId xmlns:a16="http://schemas.microsoft.com/office/drawing/2014/main" id="{30215E43-1702-42CB-B63F-2BBC36C71706}"/>
              </a:ext>
            </a:extLst>
          </p:cNvPr>
          <p:cNvSpPr>
            <a:spLocks noGrp="1"/>
          </p:cNvSpPr>
          <p:nvPr>
            <p:ph type="sldNum" sz="quarter" idx="12"/>
          </p:nvPr>
        </p:nvSpPr>
        <p:spPr/>
        <p:txBody>
          <a:bodyPr/>
          <a:lstStyle/>
          <a:p>
            <a:fld id="{93D4C1C2-5B6E-2F46-9ED0-2C366A772FD4}" type="slidenum">
              <a:rPr lang="en-GB" smtClean="0"/>
              <a:t>26</a:t>
            </a:fld>
            <a:endParaRPr lang="en-GB"/>
          </a:p>
        </p:txBody>
      </p:sp>
      <p:graphicFrame>
        <p:nvGraphicFramePr>
          <p:cNvPr id="3" name="Object 2">
            <a:hlinkClick r:id="rId4"/>
            <a:extLst>
              <a:ext uri="{FF2B5EF4-FFF2-40B4-BE49-F238E27FC236}">
                <a16:creationId xmlns:a16="http://schemas.microsoft.com/office/drawing/2014/main" id="{E913CF00-D8A4-402E-B7F5-55A41E5C5D66}"/>
              </a:ext>
            </a:extLst>
          </p:cNvPr>
          <p:cNvGraphicFramePr>
            <a:graphicFrameLocks noChangeAspect="1"/>
          </p:cNvGraphicFramePr>
          <p:nvPr>
            <p:extLst>
              <p:ext uri="{D42A27DB-BD31-4B8C-83A1-F6EECF244321}">
                <p14:modId xmlns:p14="http://schemas.microsoft.com/office/powerpoint/2010/main" val="506934766"/>
              </p:ext>
            </p:extLst>
          </p:nvPr>
        </p:nvGraphicFramePr>
        <p:xfrm>
          <a:off x="2435469" y="1658432"/>
          <a:ext cx="3929063" cy="2883894"/>
        </p:xfrm>
        <a:graphic>
          <a:graphicData uri="http://schemas.openxmlformats.org/presentationml/2006/ole">
            <mc:AlternateContent xmlns:mc="http://schemas.openxmlformats.org/markup-compatibility/2006">
              <mc:Choice xmlns:v="urn:schemas-microsoft-com:vml" Requires="v">
                <p:oleObj spid="_x0000_s1026" name="Image" r:id="rId5" imgW="7669800" imgH="5752080" progId="Photoshop.Image.18">
                  <p:embed/>
                </p:oleObj>
              </mc:Choice>
              <mc:Fallback>
                <p:oleObj name="Image" r:id="rId5" imgW="7669800" imgH="5752080" progId="Photoshop.Image.18">
                  <p:embed/>
                  <p:pic>
                    <p:nvPicPr>
                      <p:cNvPr id="3" name="Object 2">
                        <a:hlinkClick r:id="rId4"/>
                        <a:extLst>
                          <a:ext uri="{FF2B5EF4-FFF2-40B4-BE49-F238E27FC236}">
                            <a16:creationId xmlns:a16="http://schemas.microsoft.com/office/drawing/2014/main" id="{E913CF00-D8A4-402E-B7F5-55A41E5C5D66}"/>
                          </a:ext>
                        </a:extLst>
                      </p:cNvPr>
                      <p:cNvPicPr/>
                      <p:nvPr/>
                    </p:nvPicPr>
                    <p:blipFill>
                      <a:blip r:embed="rId6"/>
                      <a:stretch>
                        <a:fillRect/>
                      </a:stretch>
                    </p:blipFill>
                    <p:spPr>
                      <a:xfrm>
                        <a:off x="2435469" y="1658432"/>
                        <a:ext cx="3929063" cy="2883894"/>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A2D55652-42B9-403D-98D3-981C12B586E3}"/>
              </a:ext>
            </a:extLst>
          </p:cNvPr>
          <p:cNvSpPr txBox="1">
            <a:spLocks/>
          </p:cNvSpPr>
          <p:nvPr/>
        </p:nvSpPr>
        <p:spPr>
          <a:xfrm>
            <a:off x="6441208" y="1658432"/>
            <a:ext cx="2262686" cy="1691868"/>
          </a:xfrm>
          <a:prstGeom prst="rect">
            <a:avLst/>
          </a:prstGeom>
        </p:spPr>
        <p:txBody>
          <a:bodyPr vert="horz" lIns="91440" tIns="45720" rIns="91440" bIns="45720" rtlCol="0" anchor="ctr">
            <a:normAutofit/>
          </a:bodyPr>
          <a:lstStyle>
            <a:lvl1pPr algn="l" defTabSz="685800" rtl="0" eaLnBrk="1" latinLnBrk="0" hangingPunct="1">
              <a:lnSpc>
                <a:spcPct val="85000"/>
              </a:lnSpc>
              <a:spcBef>
                <a:spcPct val="0"/>
              </a:spcBef>
              <a:buNone/>
              <a:defRPr sz="3000" kern="1200" cap="all" baseline="0">
                <a:solidFill>
                  <a:schemeClr val="bg2"/>
                </a:solidFill>
                <a:latin typeface="+mj-lt"/>
                <a:ea typeface="+mj-ea"/>
                <a:cs typeface="+mj-cs"/>
              </a:defRPr>
            </a:lvl1pPr>
          </a:lstStyle>
          <a:p>
            <a:r>
              <a:rPr lang="en-GB" sz="2000" cap="none" dirty="0">
                <a:solidFill>
                  <a:schemeClr val="tx1"/>
                </a:solidFill>
              </a:rPr>
              <a:t>Play this for five mins please</a:t>
            </a:r>
          </a:p>
          <a:p>
            <a:endParaRPr lang="en-GB" sz="2000" cap="none" dirty="0">
              <a:solidFill>
                <a:schemeClr val="tx1"/>
              </a:solidFill>
            </a:endParaRPr>
          </a:p>
          <a:p>
            <a:r>
              <a:rPr lang="en-GB" sz="2000" cap="none" dirty="0">
                <a:solidFill>
                  <a:schemeClr val="tx1"/>
                </a:solidFill>
              </a:rPr>
              <a:t>(with sound if you can, preferably headphones)</a:t>
            </a:r>
          </a:p>
        </p:txBody>
      </p:sp>
    </p:spTree>
    <p:extLst>
      <p:ext uri="{BB962C8B-B14F-4D97-AF65-F5344CB8AC3E}">
        <p14:creationId xmlns:p14="http://schemas.microsoft.com/office/powerpoint/2010/main" val="2944081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E2FA-FA85-4441-A711-111B64196938}"/>
              </a:ext>
            </a:extLst>
          </p:cNvPr>
          <p:cNvSpPr>
            <a:spLocks noGrp="1"/>
          </p:cNvSpPr>
          <p:nvPr>
            <p:ph type="title"/>
          </p:nvPr>
        </p:nvSpPr>
        <p:spPr/>
        <p:txBody>
          <a:bodyPr/>
          <a:lstStyle/>
          <a:p>
            <a:r>
              <a:rPr lang="en-GB" dirty="0"/>
              <a:t>Can Mechanics have metaphor? 	</a:t>
            </a:r>
            <a:r>
              <a:rPr lang="en-GB" sz="2000" dirty="0"/>
              <a:t>Part02</a:t>
            </a:r>
          </a:p>
        </p:txBody>
      </p:sp>
      <p:sp>
        <p:nvSpPr>
          <p:cNvPr id="4" name="Slide Number Placeholder 3">
            <a:extLst>
              <a:ext uri="{FF2B5EF4-FFF2-40B4-BE49-F238E27FC236}">
                <a16:creationId xmlns:a16="http://schemas.microsoft.com/office/drawing/2014/main" id="{30215E43-1702-42CB-B63F-2BBC36C71706}"/>
              </a:ext>
            </a:extLst>
          </p:cNvPr>
          <p:cNvSpPr>
            <a:spLocks noGrp="1"/>
          </p:cNvSpPr>
          <p:nvPr>
            <p:ph type="sldNum" sz="quarter" idx="12"/>
          </p:nvPr>
        </p:nvSpPr>
        <p:spPr/>
        <p:txBody>
          <a:bodyPr/>
          <a:lstStyle/>
          <a:p>
            <a:fld id="{93D4C1C2-5B6E-2F46-9ED0-2C366A772FD4}" type="slidenum">
              <a:rPr lang="en-GB" smtClean="0"/>
              <a:t>27</a:t>
            </a:fld>
            <a:endParaRPr lang="en-GB"/>
          </a:p>
        </p:txBody>
      </p:sp>
      <p:sp>
        <p:nvSpPr>
          <p:cNvPr id="6" name="Content Placeholder 2">
            <a:extLst>
              <a:ext uri="{FF2B5EF4-FFF2-40B4-BE49-F238E27FC236}">
                <a16:creationId xmlns:a16="http://schemas.microsoft.com/office/drawing/2014/main" id="{62ABFF48-7749-49A5-9863-15517BF6A9B9}"/>
              </a:ext>
            </a:extLst>
          </p:cNvPr>
          <p:cNvSpPr>
            <a:spLocks noGrp="1"/>
          </p:cNvSpPr>
          <p:nvPr>
            <p:ph idx="1"/>
          </p:nvPr>
        </p:nvSpPr>
        <p:spPr>
          <a:xfrm>
            <a:off x="902189" y="1508760"/>
            <a:ext cx="7338060" cy="3154680"/>
          </a:xfrm>
        </p:spPr>
        <p:txBody>
          <a:bodyPr>
            <a:normAutofit/>
          </a:bodyPr>
          <a:lstStyle/>
          <a:p>
            <a:pPr>
              <a:buFont typeface="Arial" panose="020B0604020202020204" pitchFamily="34" charset="0"/>
              <a:buChar char="•"/>
            </a:pPr>
            <a:r>
              <a:rPr lang="en-GB" dirty="0"/>
              <a:t>How did that make you feel?</a:t>
            </a:r>
            <a:endParaRPr lang="en-GB" i="1" dirty="0"/>
          </a:p>
          <a:p>
            <a:pPr>
              <a:buFont typeface="Arial" panose="020B0604020202020204" pitchFamily="34" charset="0"/>
              <a:buChar char="•"/>
            </a:pPr>
            <a:r>
              <a:rPr lang="en-GB" dirty="0"/>
              <a:t>The mechanics can bring narrative </a:t>
            </a:r>
          </a:p>
          <a:p>
            <a:pPr>
              <a:buFont typeface="Arial" panose="020B0604020202020204" pitchFamily="34" charset="0"/>
              <a:buChar char="•"/>
            </a:pPr>
            <a:r>
              <a:rPr lang="en-GB" dirty="0"/>
              <a:t>It has a different meaning for different people</a:t>
            </a:r>
          </a:p>
          <a:p>
            <a:pPr>
              <a:buFont typeface="Arial" panose="020B0604020202020204" pitchFamily="34" charset="0"/>
              <a:buChar char="•"/>
            </a:pPr>
            <a:r>
              <a:rPr lang="en-GB" dirty="0"/>
              <a:t>Did some of you avoid the pixels; try and go towards the pixels; Couldn’t be bothered?</a:t>
            </a:r>
          </a:p>
          <a:p>
            <a:pPr>
              <a:buFont typeface="Arial" panose="020B0604020202020204" pitchFamily="34" charset="0"/>
              <a:buChar char="•"/>
            </a:pPr>
            <a:r>
              <a:rPr lang="en-GB" dirty="0"/>
              <a:t>At the end of the day this reinforces that this has meaning as you explored. This is clever and very trusting as makes the assumption you the audience have imagination.</a:t>
            </a:r>
          </a:p>
          <a:p>
            <a:pPr>
              <a:buFont typeface="Arial" panose="020B0604020202020204" pitchFamily="34" charset="0"/>
              <a:buChar char="•"/>
            </a:pPr>
            <a:r>
              <a:rPr lang="en-GB" dirty="0"/>
              <a:t>How many of you personified the pixels as people.</a:t>
            </a:r>
          </a:p>
        </p:txBody>
      </p:sp>
      <p:pic>
        <p:nvPicPr>
          <p:cNvPr id="3074" name="Picture 2" descr="Image result for crying gif">
            <a:extLst>
              <a:ext uri="{FF2B5EF4-FFF2-40B4-BE49-F238E27FC236}">
                <a16:creationId xmlns:a16="http://schemas.microsoft.com/office/drawing/2014/main" id="{239673B4-8248-4EAB-BFFE-146D7A87A6DC}"/>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652727" y="1028758"/>
            <a:ext cx="2491273" cy="14074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hlinkClick r:id="rId4"/>
            <a:extLst>
              <a:ext uri="{FF2B5EF4-FFF2-40B4-BE49-F238E27FC236}">
                <a16:creationId xmlns:a16="http://schemas.microsoft.com/office/drawing/2014/main" id="{4A8AE9A2-D267-43F8-87BD-86DF1E5AAD68}"/>
              </a:ext>
            </a:extLst>
          </p:cNvPr>
          <p:cNvPicPr>
            <a:picLocks noChangeAspect="1"/>
          </p:cNvPicPr>
          <p:nvPr/>
        </p:nvPicPr>
        <p:blipFill>
          <a:blip r:embed="rId5"/>
          <a:stretch>
            <a:fillRect/>
          </a:stretch>
        </p:blipFill>
        <p:spPr>
          <a:xfrm>
            <a:off x="6551158" y="4600516"/>
            <a:ext cx="971550" cy="542925"/>
          </a:xfrm>
          <a:prstGeom prst="rect">
            <a:avLst/>
          </a:prstGeom>
        </p:spPr>
      </p:pic>
      <p:pic>
        <p:nvPicPr>
          <p:cNvPr id="9" name="Picture 8">
            <a:hlinkClick r:id="rId6"/>
            <a:extLst>
              <a:ext uri="{FF2B5EF4-FFF2-40B4-BE49-F238E27FC236}">
                <a16:creationId xmlns:a16="http://schemas.microsoft.com/office/drawing/2014/main" id="{B8333080-C829-4D3C-B7BD-279B378A09D1}"/>
              </a:ext>
            </a:extLst>
          </p:cNvPr>
          <p:cNvPicPr>
            <a:picLocks noChangeAspect="1"/>
          </p:cNvPicPr>
          <p:nvPr/>
        </p:nvPicPr>
        <p:blipFill>
          <a:blip r:embed="rId7"/>
          <a:stretch>
            <a:fillRect/>
          </a:stretch>
        </p:blipFill>
        <p:spPr>
          <a:xfrm>
            <a:off x="7768761" y="4600517"/>
            <a:ext cx="942975" cy="542925"/>
          </a:xfrm>
          <a:prstGeom prst="rect">
            <a:avLst/>
          </a:prstGeom>
        </p:spPr>
      </p:pic>
      <p:sp>
        <p:nvSpPr>
          <p:cNvPr id="10" name="TextBox 9">
            <a:extLst>
              <a:ext uri="{FF2B5EF4-FFF2-40B4-BE49-F238E27FC236}">
                <a16:creationId xmlns:a16="http://schemas.microsoft.com/office/drawing/2014/main" id="{5B8F06B7-E32B-49F0-AA8C-CF47B78E707A}"/>
              </a:ext>
            </a:extLst>
          </p:cNvPr>
          <p:cNvSpPr txBox="1"/>
          <p:nvPr/>
        </p:nvSpPr>
        <p:spPr>
          <a:xfrm>
            <a:off x="6551158" y="4024839"/>
            <a:ext cx="2152735" cy="523220"/>
          </a:xfrm>
          <a:prstGeom prst="rect">
            <a:avLst/>
          </a:prstGeom>
          <a:noFill/>
        </p:spPr>
        <p:txBody>
          <a:bodyPr wrap="square" rtlCol="0">
            <a:spAutoFit/>
          </a:bodyPr>
          <a:lstStyle/>
          <a:p>
            <a:r>
              <a:rPr lang="en-GB" sz="1400" dirty="0"/>
              <a:t>Watch these short clips for more info</a:t>
            </a:r>
          </a:p>
        </p:txBody>
      </p:sp>
    </p:spTree>
    <p:extLst>
      <p:ext uri="{BB962C8B-B14F-4D97-AF65-F5344CB8AC3E}">
        <p14:creationId xmlns:p14="http://schemas.microsoft.com/office/powerpoint/2010/main" val="462989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074"/>
                                        </p:tgtEl>
                                        <p:attrNameLst>
                                          <p:attrName>style.visibility</p:attrName>
                                        </p:attrNameLst>
                                      </p:cBhvr>
                                      <p:to>
                                        <p:strVal val="visible"/>
                                      </p:to>
                                    </p:set>
                                    <p:anim calcmode="lin" valueType="num">
                                      <p:cBhvr additive="base">
                                        <p:cTn id="11" dur="500" fill="hold"/>
                                        <p:tgtEl>
                                          <p:spTgt spid="3074"/>
                                        </p:tgtEl>
                                        <p:attrNameLst>
                                          <p:attrName>ppt_x</p:attrName>
                                        </p:attrNameLst>
                                      </p:cBhvr>
                                      <p:tavLst>
                                        <p:tav tm="0">
                                          <p:val>
                                            <p:strVal val="#ppt_x"/>
                                          </p:val>
                                        </p:tav>
                                        <p:tav tm="100000">
                                          <p:val>
                                            <p:strVal val="#ppt_x"/>
                                          </p:val>
                                        </p:tav>
                                      </p:tavLst>
                                    </p:anim>
                                    <p:anim calcmode="lin" valueType="num">
                                      <p:cBhvr additive="base">
                                        <p:cTn id="12"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 calcmode="lin" valueType="num">
                                      <p:cBhvr additive="base">
                                        <p:cTn id="17"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anim calcmode="lin" valueType="num">
                                      <p:cBhvr additive="base">
                                        <p:cTn id="23"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6">
                                            <p:txEl>
                                              <p:pRg st="3" end="3"/>
                                            </p:txEl>
                                          </p:spTgt>
                                        </p:tgtEl>
                                        <p:attrNameLst>
                                          <p:attrName>style.visibility</p:attrName>
                                        </p:attrNameLst>
                                      </p:cBhvr>
                                      <p:to>
                                        <p:strVal val="visible"/>
                                      </p:to>
                                    </p:set>
                                    <p:anim calcmode="lin" valueType="num">
                                      <p:cBhvr additive="base">
                                        <p:cTn id="29"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6">
                                            <p:txEl>
                                              <p:pRg st="4" end="4"/>
                                            </p:txEl>
                                          </p:spTgt>
                                        </p:tgtEl>
                                        <p:attrNameLst>
                                          <p:attrName>style.visibility</p:attrName>
                                        </p:attrNameLst>
                                      </p:cBhvr>
                                      <p:to>
                                        <p:strVal val="visible"/>
                                      </p:to>
                                    </p:set>
                                    <p:anim calcmode="lin" valueType="num">
                                      <p:cBhvr additive="base">
                                        <p:cTn id="35"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6">
                                            <p:txEl>
                                              <p:pRg st="5" end="5"/>
                                            </p:txEl>
                                          </p:spTgt>
                                        </p:tgtEl>
                                        <p:attrNameLst>
                                          <p:attrName>style.visibility</p:attrName>
                                        </p:attrNameLst>
                                      </p:cBhvr>
                                      <p:to>
                                        <p:strVal val="visible"/>
                                      </p:to>
                                    </p:set>
                                    <p:anim calcmode="lin" valueType="num">
                                      <p:cBhvr additive="base">
                                        <p:cTn id="41"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8"/>
                                        </p:tgtEl>
                                        <p:attrNameLst>
                                          <p:attrName>style.visibility</p:attrName>
                                        </p:attrNameLst>
                                      </p:cBhvr>
                                      <p:to>
                                        <p:strVal val="visible"/>
                                      </p:to>
                                    </p:set>
                                    <p:anim calcmode="lin" valueType="num">
                                      <p:cBhvr additive="base">
                                        <p:cTn id="47" dur="500" fill="hold"/>
                                        <p:tgtEl>
                                          <p:spTgt spid="8"/>
                                        </p:tgtEl>
                                        <p:attrNameLst>
                                          <p:attrName>ppt_x</p:attrName>
                                        </p:attrNameLst>
                                      </p:cBhvr>
                                      <p:tavLst>
                                        <p:tav tm="0">
                                          <p:val>
                                            <p:strVal val="#ppt_x"/>
                                          </p:val>
                                        </p:tav>
                                        <p:tav tm="100000">
                                          <p:val>
                                            <p:strVal val="#ppt_x"/>
                                          </p:val>
                                        </p:tav>
                                      </p:tavLst>
                                    </p:anim>
                                    <p:anim calcmode="lin" valueType="num">
                                      <p:cBhvr additive="base">
                                        <p:cTn id="48" dur="500" fill="hold"/>
                                        <p:tgtEl>
                                          <p:spTgt spid="8"/>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additive="base">
                                        <p:cTn id="51" dur="500" fill="hold"/>
                                        <p:tgtEl>
                                          <p:spTgt spid="9"/>
                                        </p:tgtEl>
                                        <p:attrNameLst>
                                          <p:attrName>ppt_x</p:attrName>
                                        </p:attrNameLst>
                                      </p:cBhvr>
                                      <p:tavLst>
                                        <p:tav tm="0">
                                          <p:val>
                                            <p:strVal val="#ppt_x"/>
                                          </p:val>
                                        </p:tav>
                                        <p:tav tm="100000">
                                          <p:val>
                                            <p:strVal val="#ppt_x"/>
                                          </p:val>
                                        </p:tav>
                                      </p:tavLst>
                                    </p:anim>
                                    <p:anim calcmode="lin" valueType="num">
                                      <p:cBhvr additive="base">
                                        <p:cTn id="52" dur="500" fill="hold"/>
                                        <p:tgtEl>
                                          <p:spTgt spid="9"/>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0"/>
                                        </p:tgtEl>
                                        <p:attrNameLst>
                                          <p:attrName>style.visibility</p:attrName>
                                        </p:attrNameLst>
                                      </p:cBhvr>
                                      <p:to>
                                        <p:strVal val="visible"/>
                                      </p:to>
                                    </p:set>
                                    <p:anim calcmode="lin" valueType="num">
                                      <p:cBhvr additive="base">
                                        <p:cTn id="55" dur="500" fill="hold"/>
                                        <p:tgtEl>
                                          <p:spTgt spid="10"/>
                                        </p:tgtEl>
                                        <p:attrNameLst>
                                          <p:attrName>ppt_x</p:attrName>
                                        </p:attrNameLst>
                                      </p:cBhvr>
                                      <p:tavLst>
                                        <p:tav tm="0">
                                          <p:val>
                                            <p:strVal val="#ppt_x"/>
                                          </p:val>
                                        </p:tav>
                                        <p:tav tm="100000">
                                          <p:val>
                                            <p:strVal val="#ppt_x"/>
                                          </p:val>
                                        </p:tav>
                                      </p:tavLst>
                                    </p:anim>
                                    <p:anim calcmode="lin" valueType="num">
                                      <p:cBhvr additive="base">
                                        <p:cTn id="5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E2FA-FA85-4441-A711-111B64196938}"/>
              </a:ext>
            </a:extLst>
          </p:cNvPr>
          <p:cNvSpPr>
            <a:spLocks noGrp="1"/>
          </p:cNvSpPr>
          <p:nvPr>
            <p:ph type="title"/>
          </p:nvPr>
        </p:nvSpPr>
        <p:spPr/>
        <p:txBody>
          <a:bodyPr/>
          <a:lstStyle/>
          <a:p>
            <a:r>
              <a:rPr lang="en-GB" dirty="0"/>
              <a:t>Mechanic can set the tone.</a:t>
            </a:r>
            <a:endParaRPr lang="en-GB" sz="2000" dirty="0"/>
          </a:p>
        </p:txBody>
      </p:sp>
      <p:sp>
        <p:nvSpPr>
          <p:cNvPr id="4" name="Slide Number Placeholder 3">
            <a:extLst>
              <a:ext uri="{FF2B5EF4-FFF2-40B4-BE49-F238E27FC236}">
                <a16:creationId xmlns:a16="http://schemas.microsoft.com/office/drawing/2014/main" id="{30215E43-1702-42CB-B63F-2BBC36C71706}"/>
              </a:ext>
            </a:extLst>
          </p:cNvPr>
          <p:cNvSpPr>
            <a:spLocks noGrp="1"/>
          </p:cNvSpPr>
          <p:nvPr>
            <p:ph type="sldNum" sz="quarter" idx="12"/>
          </p:nvPr>
        </p:nvSpPr>
        <p:spPr/>
        <p:txBody>
          <a:bodyPr/>
          <a:lstStyle/>
          <a:p>
            <a:fld id="{93D4C1C2-5B6E-2F46-9ED0-2C366A772FD4}" type="slidenum">
              <a:rPr lang="en-GB" smtClean="0"/>
              <a:t>28</a:t>
            </a:fld>
            <a:endParaRPr lang="en-GB"/>
          </a:p>
        </p:txBody>
      </p:sp>
      <p:pic>
        <p:nvPicPr>
          <p:cNvPr id="3" name="Picture 2">
            <a:hlinkClick r:id="rId3"/>
            <a:extLst>
              <a:ext uri="{FF2B5EF4-FFF2-40B4-BE49-F238E27FC236}">
                <a16:creationId xmlns:a16="http://schemas.microsoft.com/office/drawing/2014/main" id="{61622A47-CBB9-4D08-AEA8-E36274720846}"/>
              </a:ext>
            </a:extLst>
          </p:cNvPr>
          <p:cNvPicPr>
            <a:picLocks noChangeAspect="1"/>
          </p:cNvPicPr>
          <p:nvPr/>
        </p:nvPicPr>
        <p:blipFill>
          <a:blip r:embed="rId4"/>
          <a:stretch>
            <a:fillRect/>
          </a:stretch>
        </p:blipFill>
        <p:spPr>
          <a:xfrm>
            <a:off x="1720240" y="1582278"/>
            <a:ext cx="5701958" cy="3234863"/>
          </a:xfrm>
          <a:prstGeom prst="rect">
            <a:avLst/>
          </a:prstGeom>
        </p:spPr>
      </p:pic>
    </p:spTree>
    <p:extLst>
      <p:ext uri="{BB962C8B-B14F-4D97-AF65-F5344CB8AC3E}">
        <p14:creationId xmlns:p14="http://schemas.microsoft.com/office/powerpoint/2010/main" val="3510378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13E75778-8865-451E-A418-58B337FE5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2" y="1544259"/>
            <a:ext cx="9146750"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5" name="Rectangle 10">
            <a:extLst>
              <a:ext uri="{FF2B5EF4-FFF2-40B4-BE49-F238E27FC236}">
                <a16:creationId xmlns:a16="http://schemas.microsoft.com/office/drawing/2014/main" id="{C6D1D399-BF36-47E7-B5BF-5362EEE20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531F876-DD64-45F5-9D2F-5B0329068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66409"/>
            <a:ext cx="9144000" cy="6106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295B02-D41B-443D-9D86-4A279B7D07F2}"/>
              </a:ext>
            </a:extLst>
          </p:cNvPr>
          <p:cNvSpPr>
            <a:spLocks noGrp="1"/>
          </p:cNvSpPr>
          <p:nvPr>
            <p:ph type="title"/>
          </p:nvPr>
        </p:nvSpPr>
        <p:spPr>
          <a:xfrm>
            <a:off x="270163" y="2371821"/>
            <a:ext cx="8603674" cy="369378"/>
          </a:xfrm>
        </p:spPr>
        <p:txBody>
          <a:bodyPr vert="horz" lIns="91440" tIns="45720" rIns="91440" bIns="45720" rtlCol="0" anchor="ctr">
            <a:normAutofit fontScale="90000"/>
          </a:bodyPr>
          <a:lstStyle/>
          <a:p>
            <a:pPr algn="ctr" defTabSz="914400">
              <a:lnSpc>
                <a:spcPct val="80000"/>
              </a:lnSpc>
            </a:pPr>
            <a:br>
              <a:rPr lang="en-US" sz="2100" spc="150" dirty="0"/>
            </a:br>
            <a:r>
              <a:rPr lang="en-US" sz="2100" spc="150" dirty="0"/>
              <a:t>MDA / 6-11 </a:t>
            </a:r>
            <a:r>
              <a:rPr lang="en-US" sz="2100" spc="150" dirty="0" err="1"/>
              <a:t>fRAMEWORK</a:t>
            </a:r>
            <a:endParaRPr lang="en-US" sz="2100" spc="150" dirty="0"/>
          </a:p>
        </p:txBody>
      </p:sp>
      <p:sp>
        <p:nvSpPr>
          <p:cNvPr id="4" name="Slide Number Placeholder 3">
            <a:extLst>
              <a:ext uri="{FF2B5EF4-FFF2-40B4-BE49-F238E27FC236}">
                <a16:creationId xmlns:a16="http://schemas.microsoft.com/office/drawing/2014/main" id="{23928900-183D-473B-BC9D-B4EBD1241CD7}"/>
              </a:ext>
            </a:extLst>
          </p:cNvPr>
          <p:cNvSpPr>
            <a:spLocks noGrp="1"/>
          </p:cNvSpPr>
          <p:nvPr>
            <p:ph type="sldNum" sz="quarter" idx="12"/>
          </p:nvPr>
        </p:nvSpPr>
        <p:spPr>
          <a:xfrm>
            <a:off x="7994195" y="4817140"/>
            <a:ext cx="709698" cy="273844"/>
          </a:xfrm>
        </p:spPr>
        <p:txBody>
          <a:bodyPr vert="horz" lIns="45720" tIns="45720" rIns="91440" bIns="45720" rtlCol="0" anchor="ctr">
            <a:normAutofit/>
          </a:bodyPr>
          <a:lstStyle/>
          <a:p>
            <a:pPr>
              <a:lnSpc>
                <a:spcPct val="90000"/>
              </a:lnSpc>
              <a:spcAft>
                <a:spcPts val="600"/>
              </a:spcAft>
            </a:pPr>
            <a:fld id="{93D4C1C2-5B6E-2F46-9ED0-2C366A772FD4}" type="slidenum">
              <a:rPr lang="en-US" sz="1200" b="0" kern="1200" dirty="0">
                <a:solidFill>
                  <a:schemeClr val="tx1"/>
                </a:solidFill>
                <a:latin typeface="+mn-lt"/>
                <a:ea typeface="+mn-ea"/>
                <a:cs typeface="+mn-cs"/>
              </a:rPr>
              <a:pPr>
                <a:lnSpc>
                  <a:spcPct val="90000"/>
                </a:lnSpc>
                <a:spcAft>
                  <a:spcPts val="600"/>
                </a:spcAft>
              </a:pPr>
              <a:t>29</a:t>
            </a:fld>
            <a:endParaRPr lang="en-US" sz="1200" b="0" kern="1200" dirty="0">
              <a:solidFill>
                <a:schemeClr val="tx1"/>
              </a:solidFill>
              <a:latin typeface="+mn-lt"/>
              <a:ea typeface="+mn-ea"/>
              <a:cs typeface="+mn-cs"/>
            </a:endParaRPr>
          </a:p>
        </p:txBody>
      </p:sp>
      <p:sp>
        <p:nvSpPr>
          <p:cNvPr id="3" name="TextBox 2">
            <a:extLst>
              <a:ext uri="{FF2B5EF4-FFF2-40B4-BE49-F238E27FC236}">
                <a16:creationId xmlns:a16="http://schemas.microsoft.com/office/drawing/2014/main" id="{DC11F9E4-A00F-4B3A-8D25-0D7033FD70D4}"/>
              </a:ext>
            </a:extLst>
          </p:cNvPr>
          <p:cNvSpPr txBox="1"/>
          <p:nvPr/>
        </p:nvSpPr>
        <p:spPr>
          <a:xfrm>
            <a:off x="-7514" y="1659705"/>
            <a:ext cx="9144000" cy="369332"/>
          </a:xfrm>
          <a:prstGeom prst="rect">
            <a:avLst/>
          </a:prstGeom>
          <a:noFill/>
        </p:spPr>
        <p:txBody>
          <a:bodyPr wrap="square" rtlCol="0">
            <a:spAutoFit/>
          </a:bodyPr>
          <a:lstStyle/>
          <a:p>
            <a:pPr algn="ctr"/>
            <a:r>
              <a:rPr lang="en-GB" dirty="0"/>
              <a:t>Frame works for Analysis</a:t>
            </a:r>
          </a:p>
        </p:txBody>
      </p:sp>
    </p:spTree>
    <p:extLst>
      <p:ext uri="{BB962C8B-B14F-4D97-AF65-F5344CB8AC3E}">
        <p14:creationId xmlns:p14="http://schemas.microsoft.com/office/powerpoint/2010/main" val="3965435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66927" y="628984"/>
            <a:ext cx="2782493" cy="3885532"/>
          </a:xfrm>
        </p:spPr>
        <p:txBody>
          <a:bodyPr>
            <a:normAutofit/>
          </a:bodyPr>
          <a:lstStyle/>
          <a:p>
            <a:r>
              <a:rPr lang="en-GB" sz="2700">
                <a:solidFill>
                  <a:schemeClr val="tx1"/>
                </a:solidFill>
              </a:rPr>
              <a:t>Overview</a:t>
            </a:r>
          </a:p>
        </p:txBody>
      </p:sp>
      <p:sp>
        <p:nvSpPr>
          <p:cNvPr id="11" name="Rectangle 10">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753" y="628985"/>
            <a:ext cx="4367496" cy="3885531"/>
          </a:xfrm>
        </p:spPr>
        <p:txBody>
          <a:bodyPr anchor="ctr">
            <a:normAutofit/>
          </a:bodyPr>
          <a:lstStyle/>
          <a:p>
            <a:pPr marL="0" indent="0">
              <a:buNone/>
            </a:pPr>
            <a:r>
              <a:rPr lang="en-GB" sz="2400" dirty="0">
                <a:solidFill>
                  <a:schemeClr val="bg2"/>
                </a:solidFill>
              </a:rPr>
              <a:t>Unpredictability in games</a:t>
            </a:r>
          </a:p>
          <a:p>
            <a:pPr marL="0" indent="0">
              <a:buNone/>
            </a:pPr>
            <a:r>
              <a:rPr lang="en-GB" sz="2400" dirty="0">
                <a:solidFill>
                  <a:schemeClr val="bg2"/>
                </a:solidFill>
              </a:rPr>
              <a:t>Games Mechanics </a:t>
            </a:r>
          </a:p>
          <a:p>
            <a:pPr marL="0" indent="0">
              <a:buNone/>
            </a:pPr>
            <a:r>
              <a:rPr lang="en-GB" sz="2400" dirty="0">
                <a:solidFill>
                  <a:schemeClr val="bg2"/>
                </a:solidFill>
              </a:rPr>
              <a:t>Types of Mechanics</a:t>
            </a:r>
          </a:p>
          <a:p>
            <a:pPr marL="0" indent="0">
              <a:buNone/>
            </a:pPr>
            <a:r>
              <a:rPr lang="en-GB" sz="2400" dirty="0">
                <a:solidFill>
                  <a:schemeClr val="bg2"/>
                </a:solidFill>
              </a:rPr>
              <a:t>Mechanics as Metaphor</a:t>
            </a:r>
          </a:p>
          <a:p>
            <a:pPr marL="0" indent="0">
              <a:buNone/>
            </a:pPr>
            <a:r>
              <a:rPr lang="en-GB" sz="2400" dirty="0">
                <a:solidFill>
                  <a:schemeClr val="bg2"/>
                </a:solidFill>
              </a:rPr>
              <a:t>Frame Work</a:t>
            </a:r>
          </a:p>
        </p:txBody>
      </p:sp>
      <p:sp>
        <p:nvSpPr>
          <p:cNvPr id="4" name="Slide Number Placeholder 3"/>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solidFill>
                  <a:schemeClr val="bg2"/>
                </a:solidFill>
              </a:rPr>
              <a:pPr>
                <a:spcAft>
                  <a:spcPts val="600"/>
                </a:spcAft>
              </a:pPr>
              <a:t>3</a:t>
            </a:fld>
            <a:endParaRPr lang="en-GB">
              <a:solidFill>
                <a:schemeClr val="bg2"/>
              </a:solidFill>
            </a:endParaRPr>
          </a:p>
        </p:txBody>
      </p:sp>
    </p:spTree>
    <p:extLst>
      <p:ext uri="{BB962C8B-B14F-4D97-AF65-F5344CB8AC3E}">
        <p14:creationId xmlns:p14="http://schemas.microsoft.com/office/powerpoint/2010/main" val="202688643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Rectangle 2"/>
          <p:cNvSpPr>
            <a:spLocks noGrp="1" noChangeArrowheads="1"/>
          </p:cNvSpPr>
          <p:nvPr>
            <p:ph type="title"/>
          </p:nvPr>
        </p:nvSpPr>
        <p:spPr/>
        <p:txBody>
          <a:bodyPr/>
          <a:lstStyle/>
          <a:p>
            <a:r>
              <a:rPr lang="en-US" altLang="en-US" dirty="0"/>
              <a:t>Games as software</a:t>
            </a:r>
          </a:p>
        </p:txBody>
      </p:sp>
      <p:sp>
        <p:nvSpPr>
          <p:cNvPr id="201731" name="Rectangle 3"/>
          <p:cNvSpPr>
            <a:spLocks noChangeArrowheads="1"/>
          </p:cNvSpPr>
          <p:nvPr/>
        </p:nvSpPr>
        <p:spPr bwMode="auto">
          <a:xfrm>
            <a:off x="1714500" y="17716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Code</a:t>
            </a:r>
          </a:p>
        </p:txBody>
      </p:sp>
      <p:sp>
        <p:nvSpPr>
          <p:cNvPr id="201732" name="Rectangle 4"/>
          <p:cNvSpPr>
            <a:spLocks noChangeArrowheads="1"/>
          </p:cNvSpPr>
          <p:nvPr/>
        </p:nvSpPr>
        <p:spPr bwMode="auto">
          <a:xfrm>
            <a:off x="5600700" y="17716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Requirements</a:t>
            </a:r>
          </a:p>
        </p:txBody>
      </p:sp>
      <p:sp>
        <p:nvSpPr>
          <p:cNvPr id="201733" name="Rectangle 5"/>
          <p:cNvSpPr>
            <a:spLocks noChangeArrowheads="1"/>
          </p:cNvSpPr>
          <p:nvPr/>
        </p:nvSpPr>
        <p:spPr bwMode="auto">
          <a:xfrm>
            <a:off x="3657600" y="17716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Process</a:t>
            </a:r>
          </a:p>
        </p:txBody>
      </p:sp>
      <p:cxnSp>
        <p:nvCxnSpPr>
          <p:cNvPr id="201734" name="AutoShape 6"/>
          <p:cNvCxnSpPr>
            <a:cxnSpLocks noChangeShapeType="1"/>
            <a:stCxn id="201731" idx="3"/>
            <a:endCxn id="201733" idx="1"/>
          </p:cNvCxnSpPr>
          <p:nvPr/>
        </p:nvCxnSpPr>
        <p:spPr bwMode="auto">
          <a:xfrm>
            <a:off x="3486150" y="21145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01735" name="AutoShape 7"/>
          <p:cNvCxnSpPr>
            <a:cxnSpLocks noChangeShapeType="1"/>
            <a:stCxn id="201733" idx="3"/>
            <a:endCxn id="201732" idx="1"/>
          </p:cNvCxnSpPr>
          <p:nvPr/>
        </p:nvCxnSpPr>
        <p:spPr bwMode="auto">
          <a:xfrm>
            <a:off x="5429250" y="21145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01736" name="Rectangle 8"/>
          <p:cNvSpPr>
            <a:spLocks noChangeArrowheads="1"/>
          </p:cNvSpPr>
          <p:nvPr/>
        </p:nvSpPr>
        <p:spPr bwMode="auto">
          <a:xfrm>
            <a:off x="1714500" y="26860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Rules</a:t>
            </a:r>
          </a:p>
        </p:txBody>
      </p:sp>
      <p:sp>
        <p:nvSpPr>
          <p:cNvPr id="201737" name="Rectangle 9"/>
          <p:cNvSpPr>
            <a:spLocks noChangeArrowheads="1"/>
          </p:cNvSpPr>
          <p:nvPr/>
        </p:nvSpPr>
        <p:spPr bwMode="auto">
          <a:xfrm>
            <a:off x="5600700" y="26860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“Fun”</a:t>
            </a:r>
          </a:p>
        </p:txBody>
      </p:sp>
      <p:sp>
        <p:nvSpPr>
          <p:cNvPr id="201738" name="Rectangle 10"/>
          <p:cNvSpPr>
            <a:spLocks noChangeArrowheads="1"/>
          </p:cNvSpPr>
          <p:nvPr/>
        </p:nvSpPr>
        <p:spPr bwMode="auto">
          <a:xfrm>
            <a:off x="3657600" y="26860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Game</a:t>
            </a:r>
          </a:p>
          <a:p>
            <a:pPr algn="ctr"/>
            <a:r>
              <a:rPr lang="en-US" altLang="en-US" sz="1350">
                <a:solidFill>
                  <a:schemeClr val="bg1"/>
                </a:solidFill>
              </a:rPr>
              <a:t>“Session”</a:t>
            </a:r>
            <a:endParaRPr lang="en-US" altLang="en-US" sz="1350" i="1">
              <a:solidFill>
                <a:schemeClr val="bg1"/>
              </a:solidFill>
            </a:endParaRPr>
          </a:p>
        </p:txBody>
      </p:sp>
      <p:cxnSp>
        <p:nvCxnSpPr>
          <p:cNvPr id="201739" name="AutoShape 11"/>
          <p:cNvCxnSpPr>
            <a:cxnSpLocks noChangeShapeType="1"/>
            <a:stCxn id="201736" idx="3"/>
            <a:endCxn id="201738" idx="1"/>
          </p:cNvCxnSpPr>
          <p:nvPr/>
        </p:nvCxnSpPr>
        <p:spPr bwMode="auto">
          <a:xfrm>
            <a:off x="3486150" y="30289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01740" name="AutoShape 12"/>
          <p:cNvCxnSpPr>
            <a:cxnSpLocks noChangeShapeType="1"/>
            <a:stCxn id="201738" idx="3"/>
            <a:endCxn id="201737" idx="1"/>
          </p:cNvCxnSpPr>
          <p:nvPr/>
        </p:nvCxnSpPr>
        <p:spPr bwMode="auto">
          <a:xfrm>
            <a:off x="5429250" y="30289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206791998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1736"/>
                                        </p:tgtEl>
                                        <p:attrNameLst>
                                          <p:attrName>style.visibility</p:attrName>
                                        </p:attrNameLst>
                                      </p:cBhvr>
                                      <p:to>
                                        <p:strVal val="visible"/>
                                      </p:to>
                                    </p:set>
                                    <p:animEffect transition="in" filter="dissolve">
                                      <p:cBhvr>
                                        <p:cTn id="7" dur="500"/>
                                        <p:tgtEl>
                                          <p:spTgt spid="20173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01737"/>
                                        </p:tgtEl>
                                        <p:attrNameLst>
                                          <p:attrName>style.visibility</p:attrName>
                                        </p:attrNameLst>
                                      </p:cBhvr>
                                      <p:to>
                                        <p:strVal val="visible"/>
                                      </p:to>
                                    </p:set>
                                    <p:animEffect transition="in" filter="dissolve">
                                      <p:cBhvr>
                                        <p:cTn id="10" dur="500"/>
                                        <p:tgtEl>
                                          <p:spTgt spid="201737"/>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01738"/>
                                        </p:tgtEl>
                                        <p:attrNameLst>
                                          <p:attrName>style.visibility</p:attrName>
                                        </p:attrNameLst>
                                      </p:cBhvr>
                                      <p:to>
                                        <p:strVal val="visible"/>
                                      </p:to>
                                    </p:set>
                                    <p:animEffect transition="in" filter="dissolve">
                                      <p:cBhvr>
                                        <p:cTn id="13" dur="500"/>
                                        <p:tgtEl>
                                          <p:spTgt spid="201738"/>
                                        </p:tgtEl>
                                      </p:cBhvr>
                                    </p:animEffect>
                                  </p:childTnLst>
                                </p:cTn>
                              </p:par>
                              <p:par>
                                <p:cTn id="14" presetID="9" presetClass="entr" presetSubtype="0" fill="hold" nodeType="withEffect">
                                  <p:stCondLst>
                                    <p:cond delay="0"/>
                                  </p:stCondLst>
                                  <p:childTnLst>
                                    <p:set>
                                      <p:cBhvr>
                                        <p:cTn id="15" dur="1" fill="hold">
                                          <p:stCondLst>
                                            <p:cond delay="0"/>
                                          </p:stCondLst>
                                        </p:cTn>
                                        <p:tgtEl>
                                          <p:spTgt spid="201739"/>
                                        </p:tgtEl>
                                        <p:attrNameLst>
                                          <p:attrName>style.visibility</p:attrName>
                                        </p:attrNameLst>
                                      </p:cBhvr>
                                      <p:to>
                                        <p:strVal val="visible"/>
                                      </p:to>
                                    </p:set>
                                    <p:animEffect transition="in" filter="dissolve">
                                      <p:cBhvr>
                                        <p:cTn id="16" dur="500"/>
                                        <p:tgtEl>
                                          <p:spTgt spid="201739"/>
                                        </p:tgtEl>
                                      </p:cBhvr>
                                    </p:animEffect>
                                  </p:childTnLst>
                                </p:cTn>
                              </p:par>
                              <p:par>
                                <p:cTn id="17" presetID="9" presetClass="entr" presetSubtype="0" fill="hold" nodeType="withEffect">
                                  <p:stCondLst>
                                    <p:cond delay="0"/>
                                  </p:stCondLst>
                                  <p:childTnLst>
                                    <p:set>
                                      <p:cBhvr>
                                        <p:cTn id="18" dur="1" fill="hold">
                                          <p:stCondLst>
                                            <p:cond delay="0"/>
                                          </p:stCondLst>
                                        </p:cTn>
                                        <p:tgtEl>
                                          <p:spTgt spid="201740"/>
                                        </p:tgtEl>
                                        <p:attrNameLst>
                                          <p:attrName>style.visibility</p:attrName>
                                        </p:attrNameLst>
                                      </p:cBhvr>
                                      <p:to>
                                        <p:strVal val="visible"/>
                                      </p:to>
                                    </p:set>
                                    <p:animEffect transition="in" filter="dissolve">
                                      <p:cBhvr>
                                        <p:cTn id="19" dur="500"/>
                                        <p:tgtEl>
                                          <p:spTgt spid="2017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1736" grpId="0" animBg="1"/>
      <p:bldP spid="201737" grpId="0" animBg="1"/>
      <p:bldP spid="20173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98" name="Rectangle 14"/>
          <p:cNvSpPr>
            <a:spLocks noChangeArrowheads="1"/>
          </p:cNvSpPr>
          <p:nvPr/>
        </p:nvSpPr>
        <p:spPr bwMode="auto">
          <a:xfrm>
            <a:off x="1714500" y="17716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Code</a:t>
            </a:r>
          </a:p>
        </p:txBody>
      </p:sp>
      <p:sp>
        <p:nvSpPr>
          <p:cNvPr id="195599" name="Rectangle 15"/>
          <p:cNvSpPr>
            <a:spLocks noChangeArrowheads="1"/>
          </p:cNvSpPr>
          <p:nvPr/>
        </p:nvSpPr>
        <p:spPr bwMode="auto">
          <a:xfrm>
            <a:off x="5600700" y="17716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Requirements</a:t>
            </a:r>
          </a:p>
        </p:txBody>
      </p:sp>
      <p:sp>
        <p:nvSpPr>
          <p:cNvPr id="195600" name="Rectangle 16"/>
          <p:cNvSpPr>
            <a:spLocks noChangeArrowheads="1"/>
          </p:cNvSpPr>
          <p:nvPr/>
        </p:nvSpPr>
        <p:spPr bwMode="auto">
          <a:xfrm>
            <a:off x="3657600" y="17716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Process</a:t>
            </a:r>
          </a:p>
        </p:txBody>
      </p:sp>
      <p:cxnSp>
        <p:nvCxnSpPr>
          <p:cNvPr id="195601" name="AutoShape 17"/>
          <p:cNvCxnSpPr>
            <a:cxnSpLocks noChangeShapeType="1"/>
            <a:stCxn id="195598" idx="3"/>
            <a:endCxn id="195600" idx="1"/>
          </p:cNvCxnSpPr>
          <p:nvPr/>
        </p:nvCxnSpPr>
        <p:spPr bwMode="auto">
          <a:xfrm>
            <a:off x="3486150" y="21145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95602" name="AutoShape 18"/>
          <p:cNvCxnSpPr>
            <a:cxnSpLocks noChangeShapeType="1"/>
            <a:stCxn id="195600" idx="3"/>
            <a:endCxn id="195599" idx="1"/>
          </p:cNvCxnSpPr>
          <p:nvPr/>
        </p:nvCxnSpPr>
        <p:spPr bwMode="auto">
          <a:xfrm>
            <a:off x="5429250" y="21145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95603" name="Rectangle 19"/>
          <p:cNvSpPr>
            <a:spLocks noChangeArrowheads="1"/>
          </p:cNvSpPr>
          <p:nvPr/>
        </p:nvSpPr>
        <p:spPr bwMode="auto">
          <a:xfrm>
            <a:off x="1714500" y="26860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Rules</a:t>
            </a:r>
          </a:p>
        </p:txBody>
      </p:sp>
      <p:sp>
        <p:nvSpPr>
          <p:cNvPr id="195604" name="Rectangle 20"/>
          <p:cNvSpPr>
            <a:spLocks noChangeArrowheads="1"/>
          </p:cNvSpPr>
          <p:nvPr/>
        </p:nvSpPr>
        <p:spPr bwMode="auto">
          <a:xfrm>
            <a:off x="5600700" y="26860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“Fun”</a:t>
            </a:r>
          </a:p>
        </p:txBody>
      </p:sp>
      <p:sp>
        <p:nvSpPr>
          <p:cNvPr id="195605" name="Rectangle 21"/>
          <p:cNvSpPr>
            <a:spLocks noChangeArrowheads="1"/>
          </p:cNvSpPr>
          <p:nvPr/>
        </p:nvSpPr>
        <p:spPr bwMode="auto">
          <a:xfrm>
            <a:off x="3657600" y="26860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dirty="0">
                <a:solidFill>
                  <a:schemeClr val="bg1"/>
                </a:solidFill>
              </a:rPr>
              <a:t>Game</a:t>
            </a:r>
          </a:p>
          <a:p>
            <a:pPr algn="ctr"/>
            <a:r>
              <a:rPr lang="en-US" altLang="en-US" sz="1350" dirty="0">
                <a:solidFill>
                  <a:schemeClr val="bg1"/>
                </a:solidFill>
              </a:rPr>
              <a:t>“Session”</a:t>
            </a:r>
          </a:p>
        </p:txBody>
      </p:sp>
      <p:cxnSp>
        <p:nvCxnSpPr>
          <p:cNvPr id="195606" name="AutoShape 22"/>
          <p:cNvCxnSpPr>
            <a:cxnSpLocks noChangeShapeType="1"/>
            <a:stCxn id="195603" idx="3"/>
            <a:endCxn id="195605" idx="1"/>
          </p:cNvCxnSpPr>
          <p:nvPr/>
        </p:nvCxnSpPr>
        <p:spPr bwMode="auto">
          <a:xfrm>
            <a:off x="3486150" y="30289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95607" name="AutoShape 23"/>
          <p:cNvCxnSpPr>
            <a:cxnSpLocks noChangeShapeType="1"/>
            <a:stCxn id="195605" idx="3"/>
            <a:endCxn id="195604" idx="1"/>
          </p:cNvCxnSpPr>
          <p:nvPr/>
        </p:nvCxnSpPr>
        <p:spPr bwMode="auto">
          <a:xfrm>
            <a:off x="5429250" y="30289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95586" name="Rectangle 2"/>
          <p:cNvSpPr>
            <a:spLocks noGrp="1" noChangeArrowheads="1"/>
          </p:cNvSpPr>
          <p:nvPr>
            <p:ph type="title"/>
          </p:nvPr>
        </p:nvSpPr>
        <p:spPr/>
        <p:txBody>
          <a:bodyPr/>
          <a:lstStyle/>
          <a:p>
            <a:r>
              <a:rPr lang="en-US" altLang="en-US" dirty="0"/>
              <a:t>Games as software</a:t>
            </a:r>
          </a:p>
        </p:txBody>
      </p:sp>
      <p:sp>
        <p:nvSpPr>
          <p:cNvPr id="195587" name="Rectangle 3"/>
          <p:cNvSpPr>
            <a:spLocks noChangeArrowheads="1"/>
          </p:cNvSpPr>
          <p:nvPr/>
        </p:nvSpPr>
        <p:spPr bwMode="auto">
          <a:xfrm>
            <a:off x="1714500" y="1771650"/>
            <a:ext cx="1771650" cy="16002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Mechanics</a:t>
            </a:r>
          </a:p>
        </p:txBody>
      </p:sp>
    </p:spTree>
    <p:extLst>
      <p:ext uri="{BB962C8B-B14F-4D97-AF65-F5344CB8AC3E}">
        <p14:creationId xmlns:p14="http://schemas.microsoft.com/office/powerpoint/2010/main" val="1137661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5" name="Rectangle 3"/>
          <p:cNvSpPr>
            <a:spLocks noChangeArrowheads="1"/>
          </p:cNvSpPr>
          <p:nvPr/>
        </p:nvSpPr>
        <p:spPr bwMode="auto">
          <a:xfrm>
            <a:off x="5600700" y="17716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Requirements</a:t>
            </a:r>
          </a:p>
        </p:txBody>
      </p:sp>
      <p:sp>
        <p:nvSpPr>
          <p:cNvPr id="202756" name="Rectangle 4"/>
          <p:cNvSpPr>
            <a:spLocks noChangeArrowheads="1"/>
          </p:cNvSpPr>
          <p:nvPr/>
        </p:nvSpPr>
        <p:spPr bwMode="auto">
          <a:xfrm>
            <a:off x="3657600" y="17716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Process</a:t>
            </a:r>
          </a:p>
        </p:txBody>
      </p:sp>
      <p:cxnSp>
        <p:nvCxnSpPr>
          <p:cNvPr id="202758" name="AutoShape 6"/>
          <p:cNvCxnSpPr>
            <a:cxnSpLocks noChangeShapeType="1"/>
            <a:stCxn id="202756" idx="3"/>
            <a:endCxn id="202755" idx="1"/>
          </p:cNvCxnSpPr>
          <p:nvPr/>
        </p:nvCxnSpPr>
        <p:spPr bwMode="auto">
          <a:xfrm>
            <a:off x="5429250" y="21145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02760" name="Rectangle 8"/>
          <p:cNvSpPr>
            <a:spLocks noChangeArrowheads="1"/>
          </p:cNvSpPr>
          <p:nvPr/>
        </p:nvSpPr>
        <p:spPr bwMode="auto">
          <a:xfrm>
            <a:off x="5600700" y="26860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“Fun”</a:t>
            </a:r>
          </a:p>
        </p:txBody>
      </p:sp>
      <p:sp>
        <p:nvSpPr>
          <p:cNvPr id="202761" name="Rectangle 9"/>
          <p:cNvSpPr>
            <a:spLocks noChangeArrowheads="1"/>
          </p:cNvSpPr>
          <p:nvPr/>
        </p:nvSpPr>
        <p:spPr bwMode="auto">
          <a:xfrm>
            <a:off x="3657600" y="2686050"/>
            <a:ext cx="1771650" cy="6858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Game</a:t>
            </a:r>
            <a:endParaRPr lang="en-US" altLang="en-US" sz="1350" i="1">
              <a:solidFill>
                <a:schemeClr val="bg1"/>
              </a:solidFill>
            </a:endParaRPr>
          </a:p>
        </p:txBody>
      </p:sp>
      <p:cxnSp>
        <p:nvCxnSpPr>
          <p:cNvPr id="202763" name="AutoShape 11"/>
          <p:cNvCxnSpPr>
            <a:cxnSpLocks noChangeShapeType="1"/>
            <a:stCxn id="202761" idx="3"/>
            <a:endCxn id="202760" idx="1"/>
          </p:cNvCxnSpPr>
          <p:nvPr/>
        </p:nvCxnSpPr>
        <p:spPr bwMode="auto">
          <a:xfrm>
            <a:off x="5429250" y="30289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02764" name="Rectangle 12"/>
          <p:cNvSpPr>
            <a:spLocks noGrp="1" noChangeArrowheads="1"/>
          </p:cNvSpPr>
          <p:nvPr>
            <p:ph type="title"/>
          </p:nvPr>
        </p:nvSpPr>
        <p:spPr/>
        <p:txBody>
          <a:bodyPr/>
          <a:lstStyle/>
          <a:p>
            <a:r>
              <a:rPr lang="en-US" altLang="en-US" dirty="0"/>
              <a:t>Games as software</a:t>
            </a:r>
          </a:p>
        </p:txBody>
      </p:sp>
      <p:sp>
        <p:nvSpPr>
          <p:cNvPr id="202765" name="Rectangle 13"/>
          <p:cNvSpPr>
            <a:spLocks noChangeArrowheads="1"/>
          </p:cNvSpPr>
          <p:nvPr/>
        </p:nvSpPr>
        <p:spPr bwMode="auto">
          <a:xfrm>
            <a:off x="1714500" y="1771650"/>
            <a:ext cx="1771650" cy="16002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Mechanics</a:t>
            </a:r>
          </a:p>
        </p:txBody>
      </p:sp>
      <p:sp>
        <p:nvSpPr>
          <p:cNvPr id="202767" name="Rectangle 15"/>
          <p:cNvSpPr>
            <a:spLocks noChangeArrowheads="1"/>
          </p:cNvSpPr>
          <p:nvPr/>
        </p:nvSpPr>
        <p:spPr bwMode="auto">
          <a:xfrm>
            <a:off x="3657600" y="1771650"/>
            <a:ext cx="1771650" cy="16002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Dynamics</a:t>
            </a:r>
          </a:p>
        </p:txBody>
      </p:sp>
      <p:cxnSp>
        <p:nvCxnSpPr>
          <p:cNvPr id="202769" name="AutoShape 17"/>
          <p:cNvCxnSpPr>
            <a:cxnSpLocks noChangeShapeType="1"/>
            <a:stCxn id="202765" idx="3"/>
            <a:endCxn id="202767" idx="1"/>
          </p:cNvCxnSpPr>
          <p:nvPr/>
        </p:nvCxnSpPr>
        <p:spPr bwMode="auto">
          <a:xfrm>
            <a:off x="3486150" y="25717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1625316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88" name="Rectangle 12"/>
          <p:cNvSpPr>
            <a:spLocks noGrp="1" noChangeArrowheads="1"/>
          </p:cNvSpPr>
          <p:nvPr>
            <p:ph type="title"/>
          </p:nvPr>
        </p:nvSpPr>
        <p:spPr/>
        <p:txBody>
          <a:bodyPr/>
          <a:lstStyle/>
          <a:p>
            <a:r>
              <a:rPr lang="en-US" altLang="en-US" dirty="0"/>
              <a:t>Games as software</a:t>
            </a:r>
          </a:p>
        </p:txBody>
      </p:sp>
      <p:sp>
        <p:nvSpPr>
          <p:cNvPr id="203789" name="Rectangle 13"/>
          <p:cNvSpPr>
            <a:spLocks noChangeArrowheads="1"/>
          </p:cNvSpPr>
          <p:nvPr/>
        </p:nvSpPr>
        <p:spPr bwMode="auto">
          <a:xfrm>
            <a:off x="1714500" y="1771650"/>
            <a:ext cx="1771650" cy="16002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Mechanics</a:t>
            </a:r>
          </a:p>
        </p:txBody>
      </p:sp>
      <p:sp>
        <p:nvSpPr>
          <p:cNvPr id="203790" name="Rectangle 14"/>
          <p:cNvSpPr>
            <a:spLocks noChangeArrowheads="1"/>
          </p:cNvSpPr>
          <p:nvPr/>
        </p:nvSpPr>
        <p:spPr bwMode="auto">
          <a:xfrm>
            <a:off x="5600700" y="1771650"/>
            <a:ext cx="1771650" cy="16002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Aesthetics</a:t>
            </a:r>
          </a:p>
        </p:txBody>
      </p:sp>
      <p:sp>
        <p:nvSpPr>
          <p:cNvPr id="203791" name="Rectangle 15"/>
          <p:cNvSpPr>
            <a:spLocks noChangeArrowheads="1"/>
          </p:cNvSpPr>
          <p:nvPr/>
        </p:nvSpPr>
        <p:spPr bwMode="auto">
          <a:xfrm>
            <a:off x="3657600" y="1771650"/>
            <a:ext cx="1771650" cy="16002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350">
                <a:solidFill>
                  <a:schemeClr val="bg1"/>
                </a:solidFill>
              </a:rPr>
              <a:t>Dynamics</a:t>
            </a:r>
          </a:p>
        </p:txBody>
      </p:sp>
      <p:cxnSp>
        <p:nvCxnSpPr>
          <p:cNvPr id="203792" name="AutoShape 16"/>
          <p:cNvCxnSpPr>
            <a:cxnSpLocks noChangeShapeType="1"/>
            <a:stCxn id="203789" idx="3"/>
            <a:endCxn id="203791" idx="1"/>
          </p:cNvCxnSpPr>
          <p:nvPr/>
        </p:nvCxnSpPr>
        <p:spPr bwMode="auto">
          <a:xfrm>
            <a:off x="3486150" y="25717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03793" name="AutoShape 17"/>
          <p:cNvCxnSpPr>
            <a:cxnSpLocks noChangeShapeType="1"/>
            <a:stCxn id="203791" idx="3"/>
            <a:endCxn id="203790" idx="1"/>
          </p:cNvCxnSpPr>
          <p:nvPr/>
        </p:nvCxnSpPr>
        <p:spPr bwMode="auto">
          <a:xfrm>
            <a:off x="5429250" y="2571750"/>
            <a:ext cx="17145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TextBox 1"/>
          <p:cNvSpPr txBox="1"/>
          <p:nvPr/>
        </p:nvSpPr>
        <p:spPr>
          <a:xfrm>
            <a:off x="1985673" y="3371850"/>
            <a:ext cx="5115503" cy="1446550"/>
          </a:xfrm>
          <a:prstGeom prst="rect">
            <a:avLst/>
          </a:prstGeom>
          <a:noFill/>
        </p:spPr>
        <p:txBody>
          <a:bodyPr wrap="none" rtlCol="0">
            <a:spAutoFit/>
          </a:bodyPr>
          <a:lstStyle/>
          <a:p>
            <a:r>
              <a:rPr lang="en-GB" sz="8800" b="1">
                <a:solidFill>
                  <a:schemeClr val="bg1"/>
                </a:solidFill>
              </a:rPr>
              <a:t>M     D     </a:t>
            </a:r>
            <a:r>
              <a:rPr lang="en-GB" sz="8800" b="1" dirty="0">
                <a:solidFill>
                  <a:schemeClr val="bg1"/>
                </a:solidFill>
              </a:rPr>
              <a:t>A</a:t>
            </a:r>
          </a:p>
        </p:txBody>
      </p:sp>
    </p:spTree>
    <p:extLst>
      <p:ext uri="{BB962C8B-B14F-4D97-AF65-F5344CB8AC3E}">
        <p14:creationId xmlns:p14="http://schemas.microsoft.com/office/powerpoint/2010/main" val="3567860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000" fill="hold"/>
                                        <p:tgtEl>
                                          <p:spTgt spid="2"/>
                                        </p:tgtEl>
                                        <p:attrNameLst>
                                          <p:attrName>ppt_x</p:attrName>
                                        </p:attrNameLst>
                                      </p:cBhvr>
                                      <p:tavLst>
                                        <p:tav tm="0">
                                          <p:val>
                                            <p:strVal val="#ppt_x"/>
                                          </p:val>
                                        </p:tav>
                                        <p:tav tm="100000">
                                          <p:val>
                                            <p:strVal val="#ppt_x"/>
                                          </p:val>
                                        </p:tav>
                                      </p:tavLst>
                                    </p:anim>
                                    <p:anim calcmode="lin" valueType="num">
                                      <p:cBhvr additive="base">
                                        <p:cTn id="8" dur="2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p:cNvSpPr>
          <p:nvPr>
            <p:ph type="title"/>
          </p:nvPr>
        </p:nvSpPr>
        <p:spPr>
          <a:xfrm>
            <a:off x="902188" y="213132"/>
            <a:ext cx="8127511" cy="1131570"/>
          </a:xfrm>
        </p:spPr>
        <p:txBody>
          <a:bodyPr/>
          <a:lstStyle/>
          <a:p>
            <a:r>
              <a:rPr lang="en-US" dirty="0" err="1"/>
              <a:t>Mda</a:t>
            </a:r>
            <a:r>
              <a:rPr lang="en-US" dirty="0"/>
              <a:t> frame work</a:t>
            </a:r>
          </a:p>
        </p:txBody>
      </p:sp>
      <p:sp>
        <p:nvSpPr>
          <p:cNvPr id="34817" name="Slide Number Placeholder 5"/>
          <p:cNvSpPr>
            <a:spLocks noGrp="1"/>
          </p:cNvSpPr>
          <p:nvPr>
            <p:ph type="sldNum" sz="quarter" idx="12"/>
          </p:nvPr>
        </p:nvSpPr>
        <p:spPr/>
        <p:txBody>
          <a:bodyPr/>
          <a:lstStyle/>
          <a:p>
            <a:fld id="{76C77921-D052-445D-B3C6-3515EFFF7663}" type="slidenum">
              <a:rPr lang="en-US" smtClean="0"/>
              <a:pPr/>
              <a:t>34</a:t>
            </a:fld>
            <a:endParaRPr lang="en-US"/>
          </a:p>
        </p:txBody>
      </p:sp>
      <p:sp>
        <p:nvSpPr>
          <p:cNvPr id="2" name="Rectangle 1">
            <a:extLst>
              <a:ext uri="{FF2B5EF4-FFF2-40B4-BE49-F238E27FC236}">
                <a16:creationId xmlns:a16="http://schemas.microsoft.com/office/drawing/2014/main" id="{8166EE2F-86F3-4961-89BA-9AD19705D26C}"/>
              </a:ext>
            </a:extLst>
          </p:cNvPr>
          <p:cNvSpPr/>
          <p:nvPr/>
        </p:nvSpPr>
        <p:spPr>
          <a:xfrm>
            <a:off x="902188" y="1701051"/>
            <a:ext cx="7262446" cy="923330"/>
          </a:xfrm>
          <a:prstGeom prst="rect">
            <a:avLst/>
          </a:prstGeom>
        </p:spPr>
        <p:txBody>
          <a:bodyPr wrap="square">
            <a:spAutoFit/>
          </a:bodyPr>
          <a:lstStyle/>
          <a:p>
            <a:r>
              <a:rPr lang="en-GB" dirty="0"/>
              <a:t>Game mechanics are the core of what a game truly is. They are the interactions and relationships that remain when all of the aesthetics, technology, and story are stripped away.</a:t>
            </a:r>
          </a:p>
        </p:txBody>
      </p:sp>
      <p:sp>
        <p:nvSpPr>
          <p:cNvPr id="6" name="Rectangle 5">
            <a:extLst>
              <a:ext uri="{FF2B5EF4-FFF2-40B4-BE49-F238E27FC236}">
                <a16:creationId xmlns:a16="http://schemas.microsoft.com/office/drawing/2014/main" id="{436BE862-9BC0-47B3-AC65-02B42E3FDFF7}"/>
              </a:ext>
            </a:extLst>
          </p:cNvPr>
          <p:cNvSpPr/>
          <p:nvPr/>
        </p:nvSpPr>
        <p:spPr>
          <a:xfrm>
            <a:off x="902188" y="3035919"/>
            <a:ext cx="7262446" cy="2031325"/>
          </a:xfrm>
          <a:prstGeom prst="rect">
            <a:avLst/>
          </a:prstGeom>
        </p:spPr>
        <p:txBody>
          <a:bodyPr wrap="square">
            <a:spAutoFit/>
          </a:bodyPr>
          <a:lstStyle/>
          <a:p>
            <a:r>
              <a:rPr lang="en-GB" dirty="0"/>
              <a:t>Robin </a:t>
            </a:r>
            <a:r>
              <a:rPr lang="en-GB" dirty="0" err="1"/>
              <a:t>Hunicke</a:t>
            </a:r>
            <a:r>
              <a:rPr lang="en-GB" dirty="0"/>
              <a:t>, Marc LeBlanc and Robert </a:t>
            </a:r>
            <a:r>
              <a:rPr lang="en-GB" dirty="0" err="1"/>
              <a:t>Zubek</a:t>
            </a:r>
            <a:r>
              <a:rPr lang="en-GB" dirty="0"/>
              <a:t> defined MDA in 2001</a:t>
            </a:r>
          </a:p>
          <a:p>
            <a:r>
              <a:rPr lang="en-GB" dirty="0"/>
              <a:t>[</a:t>
            </a:r>
            <a:r>
              <a:rPr lang="en-GB" dirty="0">
                <a:hlinkClick r:id="rId2"/>
              </a:rPr>
              <a:t>PDF link</a:t>
            </a:r>
            <a:r>
              <a:rPr lang="en-GB" dirty="0"/>
              <a:t>]</a:t>
            </a:r>
            <a:endParaRPr lang="en-GB" dirty="0">
              <a:latin typeface="Verdana" panose="020B0604030504040204" pitchFamily="34" charset="0"/>
            </a:endParaRPr>
          </a:p>
          <a:p>
            <a:endParaRPr lang="en-GB" dirty="0">
              <a:latin typeface="Verdana" panose="020B0604030504040204" pitchFamily="34" charset="0"/>
            </a:endParaRPr>
          </a:p>
          <a:p>
            <a:r>
              <a:rPr lang="en-GB" dirty="0">
                <a:latin typeface="Verdana" panose="020B0604030504040204" pitchFamily="34" charset="0"/>
              </a:rPr>
              <a:t>The MDA framework was first proposed in 2004, and attempts to connect the developers with the analytical gamers using three simple categories: Mechanics, Dynamics, and Aesthetics. </a:t>
            </a:r>
            <a:endParaRPr lang="en-GB" dirty="0"/>
          </a:p>
        </p:txBody>
      </p:sp>
    </p:spTree>
    <p:extLst>
      <p:ext uri="{BB962C8B-B14F-4D97-AF65-F5344CB8AC3E}">
        <p14:creationId xmlns:p14="http://schemas.microsoft.com/office/powerpoint/2010/main" val="3227584718"/>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p:cNvSpPr>
          <p:nvPr>
            <p:ph type="title"/>
          </p:nvPr>
        </p:nvSpPr>
        <p:spPr>
          <a:xfrm>
            <a:off x="902188" y="213132"/>
            <a:ext cx="8127511" cy="1131570"/>
          </a:xfrm>
        </p:spPr>
        <p:txBody>
          <a:bodyPr/>
          <a:lstStyle/>
          <a:p>
            <a:r>
              <a:rPr lang="en-US" dirty="0"/>
              <a:t>Mechanics - frame works / Theories</a:t>
            </a:r>
          </a:p>
        </p:txBody>
      </p:sp>
      <p:sp>
        <p:nvSpPr>
          <p:cNvPr id="34817" name="Slide Number Placeholder 5"/>
          <p:cNvSpPr>
            <a:spLocks noGrp="1"/>
          </p:cNvSpPr>
          <p:nvPr>
            <p:ph type="sldNum" sz="quarter" idx="12"/>
          </p:nvPr>
        </p:nvSpPr>
        <p:spPr/>
        <p:txBody>
          <a:bodyPr/>
          <a:lstStyle/>
          <a:p>
            <a:fld id="{76C77921-D052-445D-B3C6-3515EFFF7663}" type="slidenum">
              <a:rPr lang="en-US" smtClean="0"/>
              <a:pPr/>
              <a:t>35</a:t>
            </a:fld>
            <a:endParaRPr lang="en-US"/>
          </a:p>
        </p:txBody>
      </p:sp>
      <p:sp>
        <p:nvSpPr>
          <p:cNvPr id="2" name="Rectangle 1">
            <a:extLst>
              <a:ext uri="{FF2B5EF4-FFF2-40B4-BE49-F238E27FC236}">
                <a16:creationId xmlns:a16="http://schemas.microsoft.com/office/drawing/2014/main" id="{8166EE2F-86F3-4961-89BA-9AD19705D26C}"/>
              </a:ext>
            </a:extLst>
          </p:cNvPr>
          <p:cNvSpPr/>
          <p:nvPr/>
        </p:nvSpPr>
        <p:spPr>
          <a:xfrm>
            <a:off x="902188" y="1429940"/>
            <a:ext cx="7262446" cy="923330"/>
          </a:xfrm>
          <a:prstGeom prst="rect">
            <a:avLst/>
          </a:prstGeom>
        </p:spPr>
        <p:txBody>
          <a:bodyPr wrap="square">
            <a:spAutoFit/>
          </a:bodyPr>
          <a:lstStyle/>
          <a:p>
            <a:r>
              <a:rPr lang="en-GB" dirty="0"/>
              <a:t>Stands for mechanics, dynamics and aesthetics, the three layers that define a game. These words are often thrown around casually in game design discussions, but in MDA they have very specific meanings:</a:t>
            </a:r>
            <a:r>
              <a:rPr lang="en-GB" dirty="0">
                <a:latin typeface="Verdana" panose="020B0604030504040204" pitchFamily="34" charset="0"/>
              </a:rPr>
              <a:t> </a:t>
            </a:r>
            <a:endParaRPr lang="en-GB" dirty="0"/>
          </a:p>
        </p:txBody>
      </p:sp>
      <p:sp>
        <p:nvSpPr>
          <p:cNvPr id="7" name="Rectangle 6">
            <a:extLst>
              <a:ext uri="{FF2B5EF4-FFF2-40B4-BE49-F238E27FC236}">
                <a16:creationId xmlns:a16="http://schemas.microsoft.com/office/drawing/2014/main" id="{C06AF36B-06C5-4C69-97FB-587A03931EA0}"/>
              </a:ext>
            </a:extLst>
          </p:cNvPr>
          <p:cNvSpPr/>
          <p:nvPr/>
        </p:nvSpPr>
        <p:spPr>
          <a:xfrm>
            <a:off x="902188" y="2438508"/>
            <a:ext cx="7262446" cy="1200329"/>
          </a:xfrm>
          <a:prstGeom prst="rect">
            <a:avLst/>
          </a:prstGeom>
        </p:spPr>
        <p:txBody>
          <a:bodyPr wrap="square">
            <a:spAutoFit/>
          </a:bodyPr>
          <a:lstStyle/>
          <a:p>
            <a:r>
              <a:rPr lang="en-GB" b="1" dirty="0">
                <a:solidFill>
                  <a:schemeClr val="accent1"/>
                </a:solidFill>
              </a:rPr>
              <a:t>Mechanics</a:t>
            </a:r>
            <a:r>
              <a:rPr lang="en-GB" dirty="0"/>
              <a:t>  are the base components of the game - its rules, every basic action (verbs) the player can take in the game, the algorithms and data structures in the game engine etc.</a:t>
            </a:r>
          </a:p>
          <a:p>
            <a:endParaRPr lang="en-GB" dirty="0"/>
          </a:p>
        </p:txBody>
      </p:sp>
      <p:sp>
        <p:nvSpPr>
          <p:cNvPr id="8" name="Rectangle 7">
            <a:extLst>
              <a:ext uri="{FF2B5EF4-FFF2-40B4-BE49-F238E27FC236}">
                <a16:creationId xmlns:a16="http://schemas.microsoft.com/office/drawing/2014/main" id="{ABF643E0-53D0-437A-B0BD-1D049AD303BF}"/>
              </a:ext>
            </a:extLst>
          </p:cNvPr>
          <p:cNvSpPr/>
          <p:nvPr/>
        </p:nvSpPr>
        <p:spPr>
          <a:xfrm>
            <a:off x="902188" y="3393837"/>
            <a:ext cx="7262446" cy="923330"/>
          </a:xfrm>
          <a:prstGeom prst="rect">
            <a:avLst/>
          </a:prstGeom>
        </p:spPr>
        <p:txBody>
          <a:bodyPr wrap="square">
            <a:spAutoFit/>
          </a:bodyPr>
          <a:lstStyle/>
          <a:p>
            <a:r>
              <a:rPr lang="en-GB" b="1" dirty="0">
                <a:solidFill>
                  <a:schemeClr val="accent1"/>
                </a:solidFill>
              </a:rPr>
              <a:t>Dynamics</a:t>
            </a:r>
            <a:r>
              <a:rPr lang="en-GB" dirty="0"/>
              <a:t>  are the run-time behaviour of the mechanics acting on player input and "cooperating" with other mechanics.</a:t>
            </a:r>
          </a:p>
          <a:p>
            <a:r>
              <a:rPr lang="en-GB" dirty="0"/>
              <a:t>In programming terms, the “run-time” behaviour of the game</a:t>
            </a:r>
          </a:p>
        </p:txBody>
      </p:sp>
      <p:sp>
        <p:nvSpPr>
          <p:cNvPr id="9" name="Rectangle 8">
            <a:extLst>
              <a:ext uri="{FF2B5EF4-FFF2-40B4-BE49-F238E27FC236}">
                <a16:creationId xmlns:a16="http://schemas.microsoft.com/office/drawing/2014/main" id="{0C0DD5F6-285A-469C-A8E6-B588C0FD948F}"/>
              </a:ext>
            </a:extLst>
          </p:cNvPr>
          <p:cNvSpPr/>
          <p:nvPr/>
        </p:nvSpPr>
        <p:spPr>
          <a:xfrm>
            <a:off x="902188" y="4444654"/>
            <a:ext cx="7262446" cy="646331"/>
          </a:xfrm>
          <a:prstGeom prst="rect">
            <a:avLst/>
          </a:prstGeom>
        </p:spPr>
        <p:txBody>
          <a:bodyPr wrap="square">
            <a:spAutoFit/>
          </a:bodyPr>
          <a:lstStyle/>
          <a:p>
            <a:r>
              <a:rPr lang="en-GB" b="1" dirty="0">
                <a:solidFill>
                  <a:schemeClr val="accent1"/>
                </a:solidFill>
              </a:rPr>
              <a:t>Aesthetics</a:t>
            </a:r>
            <a:r>
              <a:rPr lang="en-GB" dirty="0"/>
              <a:t> are the emotional responses evoked in the player.</a:t>
            </a:r>
          </a:p>
          <a:p>
            <a:endParaRPr lang="en-GB" dirty="0"/>
          </a:p>
        </p:txBody>
      </p:sp>
    </p:spTree>
    <p:extLst>
      <p:ext uri="{BB962C8B-B14F-4D97-AF65-F5344CB8AC3E}">
        <p14:creationId xmlns:p14="http://schemas.microsoft.com/office/powerpoint/2010/main" val="239053602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p:cNvSpPr>
          <p:nvPr>
            <p:ph type="title"/>
          </p:nvPr>
        </p:nvSpPr>
        <p:spPr>
          <a:xfrm>
            <a:off x="902188" y="213132"/>
            <a:ext cx="8127511" cy="1131570"/>
          </a:xfrm>
        </p:spPr>
        <p:txBody>
          <a:bodyPr/>
          <a:lstStyle/>
          <a:p>
            <a:r>
              <a:rPr lang="en-US" dirty="0"/>
              <a:t>Mechanics - frame works / Theories</a:t>
            </a:r>
          </a:p>
        </p:txBody>
      </p:sp>
      <p:sp>
        <p:nvSpPr>
          <p:cNvPr id="34817" name="Slide Number Placeholder 5"/>
          <p:cNvSpPr>
            <a:spLocks noGrp="1"/>
          </p:cNvSpPr>
          <p:nvPr>
            <p:ph type="sldNum" sz="quarter" idx="12"/>
          </p:nvPr>
        </p:nvSpPr>
        <p:spPr/>
        <p:txBody>
          <a:bodyPr/>
          <a:lstStyle/>
          <a:p>
            <a:fld id="{76C77921-D052-445D-B3C6-3515EFFF7663}" type="slidenum">
              <a:rPr lang="en-US" smtClean="0"/>
              <a:pPr/>
              <a:t>36</a:t>
            </a:fld>
            <a:endParaRPr lang="en-US"/>
          </a:p>
        </p:txBody>
      </p:sp>
      <p:sp>
        <p:nvSpPr>
          <p:cNvPr id="2" name="Rectangle 1">
            <a:extLst>
              <a:ext uri="{FF2B5EF4-FFF2-40B4-BE49-F238E27FC236}">
                <a16:creationId xmlns:a16="http://schemas.microsoft.com/office/drawing/2014/main" id="{8166EE2F-86F3-4961-89BA-9AD19705D26C}"/>
              </a:ext>
            </a:extLst>
          </p:cNvPr>
          <p:cNvSpPr/>
          <p:nvPr/>
        </p:nvSpPr>
        <p:spPr>
          <a:xfrm>
            <a:off x="902188" y="1429940"/>
            <a:ext cx="7262446" cy="369332"/>
          </a:xfrm>
          <a:prstGeom prst="rect">
            <a:avLst/>
          </a:prstGeom>
        </p:spPr>
        <p:txBody>
          <a:bodyPr wrap="square">
            <a:spAutoFit/>
          </a:bodyPr>
          <a:lstStyle/>
          <a:p>
            <a:r>
              <a:rPr lang="en-GB" dirty="0"/>
              <a:t>Lets use this formula on a game.  </a:t>
            </a:r>
            <a:r>
              <a:rPr lang="en-GB" dirty="0">
                <a:latin typeface="Verdana" panose="020B0604030504040204" pitchFamily="34" charset="0"/>
              </a:rPr>
              <a:t> </a:t>
            </a:r>
            <a:endParaRPr lang="en-GB" dirty="0"/>
          </a:p>
        </p:txBody>
      </p:sp>
      <p:sp>
        <p:nvSpPr>
          <p:cNvPr id="10" name="Rectangle 9">
            <a:extLst>
              <a:ext uri="{FF2B5EF4-FFF2-40B4-BE49-F238E27FC236}">
                <a16:creationId xmlns:a16="http://schemas.microsoft.com/office/drawing/2014/main" id="{7CC4A60E-049F-4DC9-9E4A-3B67D51F1872}"/>
              </a:ext>
            </a:extLst>
          </p:cNvPr>
          <p:cNvSpPr/>
          <p:nvPr/>
        </p:nvSpPr>
        <p:spPr>
          <a:xfrm>
            <a:off x="902188" y="1767847"/>
            <a:ext cx="7262446" cy="3139321"/>
          </a:xfrm>
          <a:prstGeom prst="rect">
            <a:avLst/>
          </a:prstGeom>
        </p:spPr>
        <p:txBody>
          <a:bodyPr wrap="square">
            <a:spAutoFit/>
          </a:bodyPr>
          <a:lstStyle/>
          <a:p>
            <a:r>
              <a:rPr lang="en-GB" dirty="0"/>
              <a:t>In a First-Person Shooter video game, a common mechanic is for players to have “spawn points” – dedicated places on the map where they re-appear after getting killed. </a:t>
            </a:r>
          </a:p>
          <a:p>
            <a:endParaRPr lang="en-GB" dirty="0"/>
          </a:p>
          <a:p>
            <a:r>
              <a:rPr lang="en-GB" dirty="0"/>
              <a:t>Spawn points are a </a:t>
            </a:r>
            <a:r>
              <a:rPr lang="en-GB" b="1" dirty="0">
                <a:solidFill>
                  <a:schemeClr val="accent1"/>
                </a:solidFill>
              </a:rPr>
              <a:t>mechanic</a:t>
            </a:r>
            <a:r>
              <a:rPr lang="en-GB" dirty="0"/>
              <a:t>. </a:t>
            </a:r>
          </a:p>
          <a:p>
            <a:endParaRPr lang="en-GB" dirty="0"/>
          </a:p>
          <a:p>
            <a:r>
              <a:rPr lang="en-GB" dirty="0"/>
              <a:t>This leads to the </a:t>
            </a:r>
            <a:r>
              <a:rPr lang="en-GB" b="1" dirty="0">
                <a:solidFill>
                  <a:schemeClr val="accent1"/>
                </a:solidFill>
              </a:rPr>
              <a:t>dynamic</a:t>
            </a:r>
            <a:r>
              <a:rPr lang="en-GB" dirty="0"/>
              <a:t> where a player may sit next to a spawn point and immediately kill anyone as soon as they respawn.</a:t>
            </a:r>
          </a:p>
          <a:p>
            <a:endParaRPr lang="en-GB" dirty="0"/>
          </a:p>
          <a:p>
            <a:r>
              <a:rPr lang="en-GB" dirty="0"/>
              <a:t> And lastly, the </a:t>
            </a:r>
            <a:r>
              <a:rPr lang="en-GB" b="1" dirty="0">
                <a:solidFill>
                  <a:schemeClr val="accent1"/>
                </a:solidFill>
              </a:rPr>
              <a:t>aesthetics</a:t>
            </a:r>
            <a:r>
              <a:rPr lang="en-GB" dirty="0"/>
              <a:t> would likely be frustration at the prospect of coming back into play only to be killed again immediately.</a:t>
            </a:r>
            <a:r>
              <a:rPr lang="en-GB" dirty="0">
                <a:latin typeface="Verdana" panose="020B0604030504040204" pitchFamily="34" charset="0"/>
              </a:rPr>
              <a:t> </a:t>
            </a:r>
            <a:endParaRPr lang="en-GB" dirty="0"/>
          </a:p>
        </p:txBody>
      </p:sp>
      <p:pic>
        <p:nvPicPr>
          <p:cNvPr id="4098" name="Picture 2" descr="Image result for camping in games">
            <a:extLst>
              <a:ext uri="{FF2B5EF4-FFF2-40B4-BE49-F238E27FC236}">
                <a16:creationId xmlns:a16="http://schemas.microsoft.com/office/drawing/2014/main" id="{792D8A96-F154-4480-A813-78907384AF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74772" y="1361733"/>
            <a:ext cx="4869228" cy="3781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4113974"/>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xEl>
                                              <p:pRg st="2" end="2"/>
                                            </p:txEl>
                                          </p:spTgt>
                                        </p:tgtEl>
                                        <p:attrNameLst>
                                          <p:attrName>style.visibility</p:attrName>
                                        </p:attrNameLst>
                                      </p:cBhvr>
                                      <p:to>
                                        <p:strVal val="visible"/>
                                      </p:to>
                                    </p:set>
                                    <p:anim calcmode="lin" valueType="num">
                                      <p:cBhvr additive="base">
                                        <p:cTn id="7"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xEl>
                                              <p:pRg st="4" end="4"/>
                                            </p:txEl>
                                          </p:spTgt>
                                        </p:tgtEl>
                                        <p:attrNameLst>
                                          <p:attrName>style.visibility</p:attrName>
                                        </p:attrNameLst>
                                      </p:cBhvr>
                                      <p:to>
                                        <p:strVal val="visible"/>
                                      </p:to>
                                    </p:set>
                                    <p:anim calcmode="lin" valueType="num">
                                      <p:cBhvr additive="base">
                                        <p:cTn id="13" dur="500" fill="hold"/>
                                        <p:tgtEl>
                                          <p:spTgt spid="10">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0">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
                                            <p:txEl>
                                              <p:pRg st="6" end="6"/>
                                            </p:txEl>
                                          </p:spTgt>
                                        </p:tgtEl>
                                        <p:attrNameLst>
                                          <p:attrName>style.visibility</p:attrName>
                                        </p:attrNameLst>
                                      </p:cBhvr>
                                      <p:to>
                                        <p:strVal val="visible"/>
                                      </p:to>
                                    </p:set>
                                    <p:anim calcmode="lin" valueType="num">
                                      <p:cBhvr additive="base">
                                        <p:cTn id="19" dur="500" fill="hold"/>
                                        <p:tgtEl>
                                          <p:spTgt spid="10">
                                            <p:txEl>
                                              <p:pRg st="6" end="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0">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098"/>
                                        </p:tgtEl>
                                        <p:attrNameLst>
                                          <p:attrName>style.visibility</p:attrName>
                                        </p:attrNameLst>
                                      </p:cBhvr>
                                      <p:to>
                                        <p:strVal val="visible"/>
                                      </p:to>
                                    </p:set>
                                    <p:anim calcmode="lin" valueType="num">
                                      <p:cBhvr additive="base">
                                        <p:cTn id="25" dur="500" fill="hold"/>
                                        <p:tgtEl>
                                          <p:spTgt spid="4098"/>
                                        </p:tgtEl>
                                        <p:attrNameLst>
                                          <p:attrName>ppt_x</p:attrName>
                                        </p:attrNameLst>
                                      </p:cBhvr>
                                      <p:tavLst>
                                        <p:tav tm="0">
                                          <p:val>
                                            <p:strVal val="#ppt_x"/>
                                          </p:val>
                                        </p:tav>
                                        <p:tav tm="100000">
                                          <p:val>
                                            <p:strVal val="#ppt_x"/>
                                          </p:val>
                                        </p:tav>
                                      </p:tavLst>
                                    </p:anim>
                                    <p:anim calcmode="lin" valueType="num">
                                      <p:cBhvr additive="base">
                                        <p:cTn id="26" dur="500" fill="hold"/>
                                        <p:tgtEl>
                                          <p:spTgt spid="409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88" name="Rectangle 12"/>
          <p:cNvSpPr>
            <a:spLocks noGrp="1" noChangeArrowheads="1"/>
          </p:cNvSpPr>
          <p:nvPr>
            <p:ph type="title"/>
          </p:nvPr>
        </p:nvSpPr>
        <p:spPr/>
        <p:txBody>
          <a:bodyPr/>
          <a:lstStyle/>
          <a:p>
            <a:r>
              <a:rPr lang="en-GB" dirty="0"/>
              <a:t>multiple aesthetics</a:t>
            </a:r>
            <a:endParaRPr lang="en-US" altLang="en-US" dirty="0"/>
          </a:p>
        </p:txBody>
      </p:sp>
      <p:sp>
        <p:nvSpPr>
          <p:cNvPr id="3" name="Rectangle 2">
            <a:extLst>
              <a:ext uri="{FF2B5EF4-FFF2-40B4-BE49-F238E27FC236}">
                <a16:creationId xmlns:a16="http://schemas.microsoft.com/office/drawing/2014/main" id="{804B2703-A05D-4ACD-85FB-74921E2D88BE}"/>
              </a:ext>
            </a:extLst>
          </p:cNvPr>
          <p:cNvSpPr/>
          <p:nvPr/>
        </p:nvSpPr>
        <p:spPr>
          <a:xfrm>
            <a:off x="925048" y="1422608"/>
            <a:ext cx="7655071" cy="3600986"/>
          </a:xfrm>
          <a:prstGeom prst="rect">
            <a:avLst/>
          </a:prstGeom>
        </p:spPr>
        <p:txBody>
          <a:bodyPr wrap="square">
            <a:spAutoFit/>
          </a:bodyPr>
          <a:lstStyle/>
          <a:p>
            <a:r>
              <a:rPr lang="en-GB" sz="1200" dirty="0">
                <a:latin typeface="Arial" panose="020B0604020202020204" pitchFamily="34" charset="0"/>
              </a:rPr>
              <a:t>There are eight type of Aesthetics as stated by </a:t>
            </a:r>
            <a:r>
              <a:rPr lang="en-GB" sz="1200" dirty="0" err="1">
                <a:latin typeface="Arial" panose="020B0604020202020204" pitchFamily="34" charset="0"/>
              </a:rPr>
              <a:t>Hunicke</a:t>
            </a:r>
            <a:r>
              <a:rPr lang="en-GB" sz="1200" dirty="0">
                <a:latin typeface="Arial" panose="020B0604020202020204" pitchFamily="34" charset="0"/>
              </a:rPr>
              <a:t>, LeBlanc and </a:t>
            </a:r>
            <a:r>
              <a:rPr lang="en-GB" sz="1200" dirty="0" err="1">
                <a:latin typeface="Arial" panose="020B0604020202020204" pitchFamily="34" charset="0"/>
              </a:rPr>
              <a:t>Zubek</a:t>
            </a:r>
            <a:r>
              <a:rPr lang="en-GB" sz="1200" dirty="0">
                <a:latin typeface="Arial" panose="020B0604020202020204" pitchFamily="34" charset="0"/>
              </a:rPr>
              <a:t>:</a:t>
            </a:r>
          </a:p>
          <a:p>
            <a:endParaRPr lang="en-GB" sz="1200" dirty="0">
              <a:latin typeface="Arial" panose="020B0604020202020204" pitchFamily="34" charset="0"/>
            </a:endParaRPr>
          </a:p>
          <a:p>
            <a:pPr>
              <a:buFont typeface="+mj-lt"/>
              <a:buAutoNum type="arabicPeriod"/>
            </a:pPr>
            <a:r>
              <a:rPr lang="en-GB" sz="1200" dirty="0">
                <a:solidFill>
                  <a:schemeClr val="accent1"/>
                </a:solidFill>
                <a:latin typeface="Arial" panose="020B0604020202020204" pitchFamily="34" charset="0"/>
              </a:rPr>
              <a:t>Sensation</a:t>
            </a:r>
            <a:r>
              <a:rPr lang="en-GB" sz="1200" dirty="0">
                <a:latin typeface="Arial" panose="020B0604020202020204" pitchFamily="34" charset="0"/>
              </a:rPr>
              <a:t> (</a:t>
            </a:r>
            <a:r>
              <a:rPr lang="en-GB" sz="1200" i="1" dirty="0">
                <a:latin typeface="Arial" panose="020B0604020202020204" pitchFamily="34" charset="0"/>
              </a:rPr>
              <a:t>Game as sense-pleasure</a:t>
            </a:r>
            <a:r>
              <a:rPr lang="en-GB" sz="1200" dirty="0">
                <a:latin typeface="Arial" panose="020B0604020202020204" pitchFamily="34" charset="0"/>
              </a:rPr>
              <a:t>): Player experiences something completely unfamiliar.</a:t>
            </a:r>
          </a:p>
          <a:p>
            <a:pPr>
              <a:buFont typeface="+mj-lt"/>
              <a:buAutoNum type="arabicPeriod"/>
            </a:pPr>
            <a:endParaRPr lang="en-GB" sz="1200" dirty="0">
              <a:latin typeface="Arial" panose="020B0604020202020204" pitchFamily="34" charset="0"/>
            </a:endParaRPr>
          </a:p>
          <a:p>
            <a:pPr>
              <a:buFont typeface="+mj-lt"/>
              <a:buAutoNum type="arabicPeriod"/>
            </a:pPr>
            <a:r>
              <a:rPr lang="en-GB" sz="1200" dirty="0">
                <a:solidFill>
                  <a:schemeClr val="accent1"/>
                </a:solidFill>
                <a:latin typeface="Arial" panose="020B0604020202020204" pitchFamily="34" charset="0"/>
              </a:rPr>
              <a:t>Fantasy </a:t>
            </a:r>
            <a:r>
              <a:rPr lang="en-GB" sz="1200" dirty="0">
                <a:latin typeface="Arial" panose="020B0604020202020204" pitchFamily="34" charset="0"/>
              </a:rPr>
              <a:t>(</a:t>
            </a:r>
            <a:r>
              <a:rPr lang="en-GB" sz="1200" i="1" dirty="0">
                <a:latin typeface="Arial" panose="020B0604020202020204" pitchFamily="34" charset="0"/>
              </a:rPr>
              <a:t>Game as make-believe</a:t>
            </a:r>
            <a:r>
              <a:rPr lang="en-GB" sz="1200" dirty="0">
                <a:latin typeface="Arial" panose="020B0604020202020204" pitchFamily="34" charset="0"/>
              </a:rPr>
              <a:t>): Imaginary world.</a:t>
            </a:r>
          </a:p>
          <a:p>
            <a:pPr>
              <a:buFont typeface="+mj-lt"/>
              <a:buAutoNum type="arabicPeriod"/>
            </a:pPr>
            <a:endParaRPr lang="en-GB" sz="1200" dirty="0">
              <a:latin typeface="Arial" panose="020B0604020202020204" pitchFamily="34" charset="0"/>
            </a:endParaRPr>
          </a:p>
          <a:p>
            <a:pPr>
              <a:buFont typeface="+mj-lt"/>
              <a:buAutoNum type="arabicPeriod"/>
            </a:pPr>
            <a:r>
              <a:rPr lang="en-GB" sz="1200" dirty="0">
                <a:solidFill>
                  <a:schemeClr val="accent1"/>
                </a:solidFill>
                <a:latin typeface="Arial" panose="020B0604020202020204" pitchFamily="34" charset="0"/>
              </a:rPr>
              <a:t>Narrative</a:t>
            </a:r>
            <a:r>
              <a:rPr lang="en-GB" sz="1200" dirty="0">
                <a:latin typeface="Arial" panose="020B0604020202020204" pitchFamily="34" charset="0"/>
              </a:rPr>
              <a:t> (</a:t>
            </a:r>
            <a:r>
              <a:rPr lang="en-GB" sz="1200" i="1" dirty="0">
                <a:latin typeface="Arial" panose="020B0604020202020204" pitchFamily="34" charset="0"/>
              </a:rPr>
              <a:t>Game as drama</a:t>
            </a:r>
            <a:r>
              <a:rPr lang="en-GB" sz="1200" dirty="0">
                <a:latin typeface="Arial" panose="020B0604020202020204" pitchFamily="34" charset="0"/>
              </a:rPr>
              <a:t>): A story that drives the player to keep coming back</a:t>
            </a:r>
          </a:p>
          <a:p>
            <a:pPr>
              <a:buFont typeface="+mj-lt"/>
              <a:buAutoNum type="arabicPeriod"/>
            </a:pPr>
            <a:endParaRPr lang="en-GB" sz="1200" dirty="0">
              <a:latin typeface="Arial" panose="020B0604020202020204" pitchFamily="34" charset="0"/>
            </a:endParaRPr>
          </a:p>
          <a:p>
            <a:pPr>
              <a:buFont typeface="+mj-lt"/>
              <a:buAutoNum type="arabicPeriod"/>
            </a:pPr>
            <a:r>
              <a:rPr lang="en-GB" sz="1200" dirty="0">
                <a:solidFill>
                  <a:srgbClr val="FFC000"/>
                </a:solidFill>
                <a:latin typeface="Arial" panose="020B0604020202020204" pitchFamily="34" charset="0"/>
              </a:rPr>
              <a:t>Challenge</a:t>
            </a:r>
            <a:r>
              <a:rPr lang="en-GB" sz="1200" dirty="0">
                <a:latin typeface="Arial" panose="020B0604020202020204" pitchFamily="34" charset="0"/>
              </a:rPr>
              <a:t> (</a:t>
            </a:r>
            <a:r>
              <a:rPr lang="en-GB" sz="1200" i="1" dirty="0">
                <a:latin typeface="Arial" panose="020B0604020202020204" pitchFamily="34" charset="0"/>
              </a:rPr>
              <a:t>Game as obstacle course</a:t>
            </a:r>
            <a:r>
              <a:rPr lang="en-GB" sz="1200" dirty="0">
                <a:latin typeface="Arial" panose="020B0604020202020204" pitchFamily="34" charset="0"/>
              </a:rPr>
              <a:t>): Urge to master something. Boosts a game's </a:t>
            </a:r>
            <a:r>
              <a:rPr lang="en-GB" sz="1200" dirty="0" err="1">
                <a:latin typeface="Arial" panose="020B0604020202020204" pitchFamily="34" charset="0"/>
              </a:rPr>
              <a:t>replayability</a:t>
            </a:r>
            <a:r>
              <a:rPr lang="en-GB" sz="1200" dirty="0">
                <a:latin typeface="Arial" panose="020B0604020202020204" pitchFamily="34" charset="0"/>
              </a:rPr>
              <a:t>.</a:t>
            </a:r>
          </a:p>
          <a:p>
            <a:pPr>
              <a:buFont typeface="+mj-lt"/>
              <a:buAutoNum type="arabicPeriod"/>
            </a:pPr>
            <a:endParaRPr lang="en-GB" sz="1200" dirty="0">
              <a:latin typeface="Arial" panose="020B0604020202020204" pitchFamily="34" charset="0"/>
            </a:endParaRPr>
          </a:p>
          <a:p>
            <a:pPr>
              <a:buFont typeface="+mj-lt"/>
              <a:buAutoNum type="arabicPeriod"/>
            </a:pPr>
            <a:r>
              <a:rPr lang="en-GB" sz="1200" dirty="0">
                <a:solidFill>
                  <a:schemeClr val="accent1"/>
                </a:solidFill>
                <a:latin typeface="Arial" panose="020B0604020202020204" pitchFamily="34" charset="0"/>
              </a:rPr>
              <a:t>Fellowship</a:t>
            </a:r>
            <a:r>
              <a:rPr lang="en-GB" sz="1200" dirty="0">
                <a:latin typeface="Arial" panose="020B0604020202020204" pitchFamily="34" charset="0"/>
              </a:rPr>
              <a:t> (</a:t>
            </a:r>
            <a:r>
              <a:rPr lang="en-GB" sz="1200" i="1" dirty="0">
                <a:latin typeface="Arial" panose="020B0604020202020204" pitchFamily="34" charset="0"/>
              </a:rPr>
              <a:t>Game as social framework</a:t>
            </a:r>
            <a:r>
              <a:rPr lang="en-GB" sz="1200" dirty="0">
                <a:latin typeface="Arial" panose="020B0604020202020204" pitchFamily="34" charset="0"/>
              </a:rPr>
              <a:t>): A community where the player is an active part of it. Almost exclusive for multiplayer games.</a:t>
            </a:r>
          </a:p>
          <a:p>
            <a:pPr>
              <a:buFont typeface="+mj-lt"/>
              <a:buAutoNum type="arabicPeriod"/>
            </a:pPr>
            <a:endParaRPr lang="en-GB" sz="1200" dirty="0">
              <a:latin typeface="Arial" panose="020B0604020202020204" pitchFamily="34" charset="0"/>
            </a:endParaRPr>
          </a:p>
          <a:p>
            <a:pPr>
              <a:buFont typeface="+mj-lt"/>
              <a:buAutoNum type="arabicPeriod"/>
            </a:pPr>
            <a:r>
              <a:rPr lang="en-GB" sz="1200" dirty="0">
                <a:solidFill>
                  <a:schemeClr val="accent1"/>
                </a:solidFill>
                <a:latin typeface="Arial" panose="020B0604020202020204" pitchFamily="34" charset="0"/>
              </a:rPr>
              <a:t>Discovery</a:t>
            </a:r>
            <a:r>
              <a:rPr lang="en-GB" sz="1200" dirty="0">
                <a:latin typeface="Arial" panose="020B0604020202020204" pitchFamily="34" charset="0"/>
              </a:rPr>
              <a:t> (</a:t>
            </a:r>
            <a:r>
              <a:rPr lang="en-GB" sz="1200" i="1" dirty="0">
                <a:latin typeface="Arial" panose="020B0604020202020204" pitchFamily="34" charset="0"/>
              </a:rPr>
              <a:t>Game as uncharted territory</a:t>
            </a:r>
            <a:r>
              <a:rPr lang="en-GB" sz="1200" dirty="0">
                <a:latin typeface="Arial" panose="020B0604020202020204" pitchFamily="34" charset="0"/>
              </a:rPr>
              <a:t>): Urge to explore game world.</a:t>
            </a:r>
          </a:p>
          <a:p>
            <a:pPr>
              <a:buFont typeface="+mj-lt"/>
              <a:buAutoNum type="arabicPeriod"/>
            </a:pPr>
            <a:endParaRPr lang="en-GB" sz="1200" dirty="0">
              <a:latin typeface="Arial" panose="020B0604020202020204" pitchFamily="34" charset="0"/>
            </a:endParaRPr>
          </a:p>
          <a:p>
            <a:pPr>
              <a:buFont typeface="+mj-lt"/>
              <a:buAutoNum type="arabicPeriod"/>
            </a:pPr>
            <a:r>
              <a:rPr lang="en-GB" sz="1200" dirty="0">
                <a:solidFill>
                  <a:schemeClr val="accent1"/>
                </a:solidFill>
                <a:latin typeface="Arial" panose="020B0604020202020204" pitchFamily="34" charset="0"/>
              </a:rPr>
              <a:t>Expression</a:t>
            </a:r>
            <a:r>
              <a:rPr lang="en-GB" sz="1200" dirty="0">
                <a:latin typeface="Arial" panose="020B0604020202020204" pitchFamily="34" charset="0"/>
              </a:rPr>
              <a:t> (</a:t>
            </a:r>
            <a:r>
              <a:rPr lang="en-GB" sz="1200" i="1" dirty="0">
                <a:latin typeface="Arial" panose="020B0604020202020204" pitchFamily="34" charset="0"/>
              </a:rPr>
              <a:t>Game as self-discovery</a:t>
            </a:r>
            <a:r>
              <a:rPr lang="en-GB" sz="1200" dirty="0">
                <a:latin typeface="Arial" panose="020B0604020202020204" pitchFamily="34" charset="0"/>
              </a:rPr>
              <a:t>): Own creativity. For example, creating character resembling player's own avatar.</a:t>
            </a:r>
          </a:p>
          <a:p>
            <a:pPr>
              <a:buFont typeface="+mj-lt"/>
              <a:buAutoNum type="arabicPeriod"/>
            </a:pPr>
            <a:endParaRPr lang="en-GB" sz="1200" dirty="0">
              <a:latin typeface="Arial" panose="020B0604020202020204" pitchFamily="34" charset="0"/>
            </a:endParaRPr>
          </a:p>
          <a:p>
            <a:pPr>
              <a:buFont typeface="+mj-lt"/>
              <a:buAutoNum type="arabicPeriod"/>
            </a:pPr>
            <a:r>
              <a:rPr lang="en-GB" sz="1200" dirty="0">
                <a:solidFill>
                  <a:schemeClr val="accent1"/>
                </a:solidFill>
                <a:latin typeface="Arial" panose="020B0604020202020204" pitchFamily="34" charset="0"/>
              </a:rPr>
              <a:t>Submission</a:t>
            </a:r>
            <a:r>
              <a:rPr lang="en-GB" sz="1200" dirty="0">
                <a:latin typeface="Arial" panose="020B0604020202020204" pitchFamily="34" charset="0"/>
              </a:rPr>
              <a:t> (</a:t>
            </a:r>
            <a:r>
              <a:rPr lang="en-GB" sz="1200" i="1" dirty="0">
                <a:latin typeface="Arial" panose="020B0604020202020204" pitchFamily="34" charset="0"/>
              </a:rPr>
              <a:t>Game as pastime</a:t>
            </a:r>
            <a:r>
              <a:rPr lang="en-GB" sz="1200" dirty="0">
                <a:latin typeface="Arial" panose="020B0604020202020204" pitchFamily="34" charset="0"/>
              </a:rPr>
              <a:t>): Connection to the game, as a whole, despite of constraints.</a:t>
            </a:r>
            <a:endParaRPr lang="en-GB" sz="1200" b="0" i="0" dirty="0">
              <a:effectLst/>
              <a:latin typeface="Arial" panose="020B0604020202020204" pitchFamily="34" charset="0"/>
            </a:endParaRPr>
          </a:p>
        </p:txBody>
      </p:sp>
    </p:spTree>
    <p:extLst>
      <p:ext uri="{BB962C8B-B14F-4D97-AF65-F5344CB8AC3E}">
        <p14:creationId xmlns:p14="http://schemas.microsoft.com/office/powerpoint/2010/main" val="719033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p:cNvSpPr>
          <p:nvPr>
            <p:ph type="title"/>
          </p:nvPr>
        </p:nvSpPr>
        <p:spPr/>
        <p:txBody>
          <a:bodyPr/>
          <a:lstStyle/>
          <a:p>
            <a:r>
              <a:rPr lang="en-GB" dirty="0"/>
              <a:t>aesthetics</a:t>
            </a:r>
            <a:endParaRPr lang="en-US" dirty="0"/>
          </a:p>
        </p:txBody>
      </p:sp>
      <p:sp>
        <p:nvSpPr>
          <p:cNvPr id="34817" name="Slide Number Placeholder 5"/>
          <p:cNvSpPr>
            <a:spLocks noGrp="1"/>
          </p:cNvSpPr>
          <p:nvPr>
            <p:ph type="sldNum" sz="quarter" idx="12"/>
          </p:nvPr>
        </p:nvSpPr>
        <p:spPr/>
        <p:txBody>
          <a:bodyPr/>
          <a:lstStyle/>
          <a:p>
            <a:fld id="{76C77921-D052-445D-B3C6-3515EFFF7663}" type="slidenum">
              <a:rPr lang="en-US" smtClean="0"/>
              <a:pPr/>
              <a:t>38</a:t>
            </a:fld>
            <a:endParaRPr lang="en-US"/>
          </a:p>
        </p:txBody>
      </p:sp>
      <p:pic>
        <p:nvPicPr>
          <p:cNvPr id="3074" name="Picture 2" descr="Image result for quake">
            <a:extLst>
              <a:ext uri="{FF2B5EF4-FFF2-40B4-BE49-F238E27FC236}">
                <a16:creationId xmlns:a16="http://schemas.microsoft.com/office/drawing/2014/main" id="{9CF17D4E-A31C-4FC9-B9F5-89C7B8402B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236" y="2074508"/>
            <a:ext cx="2498164" cy="140521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7B59CE89-7FDB-43B6-87CE-02D81D2AB724}"/>
              </a:ext>
            </a:extLst>
          </p:cNvPr>
          <p:cNvSpPr/>
          <p:nvPr/>
        </p:nvSpPr>
        <p:spPr>
          <a:xfrm>
            <a:off x="3047999" y="2583715"/>
            <a:ext cx="5800165" cy="369332"/>
          </a:xfrm>
          <a:prstGeom prst="rect">
            <a:avLst/>
          </a:prstGeom>
        </p:spPr>
        <p:txBody>
          <a:bodyPr wrap="square">
            <a:spAutoFit/>
          </a:bodyPr>
          <a:lstStyle/>
          <a:p>
            <a:r>
              <a:rPr lang="en-GB" dirty="0">
                <a:solidFill>
                  <a:schemeClr val="accent1"/>
                </a:solidFill>
                <a:latin typeface="Arial" panose="020B0604020202020204" pitchFamily="34" charset="0"/>
                <a:cs typeface="Arial" panose="020B0604020202020204" pitchFamily="34" charset="0"/>
              </a:rPr>
              <a:t>Quake: Challenge, Sensation, Competition, Fantasy.</a:t>
            </a:r>
          </a:p>
        </p:txBody>
      </p:sp>
      <p:sp>
        <p:nvSpPr>
          <p:cNvPr id="19" name="Rectangle 18">
            <a:extLst>
              <a:ext uri="{FF2B5EF4-FFF2-40B4-BE49-F238E27FC236}">
                <a16:creationId xmlns:a16="http://schemas.microsoft.com/office/drawing/2014/main" id="{F8154905-2AE4-405C-A53E-194AD5A5819B}"/>
              </a:ext>
            </a:extLst>
          </p:cNvPr>
          <p:cNvSpPr/>
          <p:nvPr/>
        </p:nvSpPr>
        <p:spPr>
          <a:xfrm>
            <a:off x="3048000" y="3983061"/>
            <a:ext cx="5800165" cy="369332"/>
          </a:xfrm>
          <a:prstGeom prst="rect">
            <a:avLst/>
          </a:prstGeom>
        </p:spPr>
        <p:txBody>
          <a:bodyPr wrap="square">
            <a:spAutoFit/>
          </a:bodyPr>
          <a:lstStyle/>
          <a:p>
            <a:r>
              <a:rPr lang="en-GB" dirty="0">
                <a:solidFill>
                  <a:schemeClr val="accent1"/>
                </a:solidFill>
                <a:latin typeface="Arial" panose="020B0604020202020204" pitchFamily="34" charset="0"/>
                <a:cs typeface="Arial" panose="020B0604020202020204" pitchFamily="34" charset="0"/>
              </a:rPr>
              <a:t>The Sims: Discovery, Fantasy, Expression, Narrative.</a:t>
            </a:r>
          </a:p>
        </p:txBody>
      </p:sp>
      <p:pic>
        <p:nvPicPr>
          <p:cNvPr id="3076" name="Picture 4" descr="Image result for sims 1">
            <a:extLst>
              <a:ext uri="{FF2B5EF4-FFF2-40B4-BE49-F238E27FC236}">
                <a16:creationId xmlns:a16="http://schemas.microsoft.com/office/drawing/2014/main" id="{0513A143-6A48-4212-A19D-DA09733785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8236" y="3581766"/>
            <a:ext cx="2504347" cy="140521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FAF64FEE-D61D-41D2-A8A4-A6019D51C98A}"/>
              </a:ext>
            </a:extLst>
          </p:cNvPr>
          <p:cNvSpPr/>
          <p:nvPr/>
        </p:nvSpPr>
        <p:spPr>
          <a:xfrm>
            <a:off x="448236" y="1409788"/>
            <a:ext cx="8552329" cy="369332"/>
          </a:xfrm>
          <a:prstGeom prst="rect">
            <a:avLst/>
          </a:prstGeom>
        </p:spPr>
        <p:txBody>
          <a:bodyPr wrap="square">
            <a:spAutoFit/>
          </a:bodyPr>
          <a:lstStyle/>
          <a:p>
            <a:r>
              <a:rPr lang="en-GB" dirty="0">
                <a:solidFill>
                  <a:schemeClr val="bg1"/>
                </a:solidFill>
              </a:rPr>
              <a:t>Sensation, Fantasy, Narrative, Challenge, Fellowship, Discovery, Expression, Submission</a:t>
            </a:r>
          </a:p>
        </p:txBody>
      </p:sp>
    </p:spTree>
    <p:extLst>
      <p:ext uri="{BB962C8B-B14F-4D97-AF65-F5344CB8AC3E}">
        <p14:creationId xmlns:p14="http://schemas.microsoft.com/office/powerpoint/2010/main" val="180714381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additive="base">
                                        <p:cTn id="7" dur="500" fill="hold"/>
                                        <p:tgtEl>
                                          <p:spTgt spid="3074"/>
                                        </p:tgtEl>
                                        <p:attrNameLst>
                                          <p:attrName>ppt_x</p:attrName>
                                        </p:attrNameLst>
                                      </p:cBhvr>
                                      <p:tavLst>
                                        <p:tav tm="0">
                                          <p:val>
                                            <p:strVal val="#ppt_x"/>
                                          </p:val>
                                        </p:tav>
                                        <p:tav tm="100000">
                                          <p:val>
                                            <p:strVal val="#ppt_x"/>
                                          </p:val>
                                        </p:tav>
                                      </p:tavLst>
                                    </p:anim>
                                    <p:anim calcmode="lin" valueType="num">
                                      <p:cBhvr additive="base">
                                        <p:cTn id="8"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 calcmode="lin" valueType="num">
                                      <p:cBhvr additive="base">
                                        <p:cTn id="13"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076"/>
                                        </p:tgtEl>
                                        <p:attrNameLst>
                                          <p:attrName>style.visibility</p:attrName>
                                        </p:attrNameLst>
                                      </p:cBhvr>
                                      <p:to>
                                        <p:strVal val="visible"/>
                                      </p:to>
                                    </p:set>
                                    <p:anim calcmode="lin" valueType="num">
                                      <p:cBhvr additive="base">
                                        <p:cTn id="19" dur="500" fill="hold"/>
                                        <p:tgtEl>
                                          <p:spTgt spid="3076"/>
                                        </p:tgtEl>
                                        <p:attrNameLst>
                                          <p:attrName>ppt_x</p:attrName>
                                        </p:attrNameLst>
                                      </p:cBhvr>
                                      <p:tavLst>
                                        <p:tav tm="0">
                                          <p:val>
                                            <p:strVal val="#ppt_x"/>
                                          </p:val>
                                        </p:tav>
                                        <p:tav tm="100000">
                                          <p:val>
                                            <p:strVal val="#ppt_x"/>
                                          </p:val>
                                        </p:tav>
                                      </p:tavLst>
                                    </p:anim>
                                    <p:anim calcmode="lin" valueType="num">
                                      <p:cBhvr additive="base">
                                        <p:cTn id="20" dur="500" fill="hold"/>
                                        <p:tgtEl>
                                          <p:spTgt spid="307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p:cNvSpPr>
          <p:nvPr>
            <p:ph type="title"/>
          </p:nvPr>
        </p:nvSpPr>
        <p:spPr/>
        <p:txBody>
          <a:bodyPr/>
          <a:lstStyle/>
          <a:p>
            <a:r>
              <a:rPr lang="en-US"/>
              <a:t>Consistency and Fairness</a:t>
            </a:r>
          </a:p>
        </p:txBody>
      </p:sp>
      <p:sp>
        <p:nvSpPr>
          <p:cNvPr id="34817" name="Slide Number Placeholder 5"/>
          <p:cNvSpPr>
            <a:spLocks noGrp="1"/>
          </p:cNvSpPr>
          <p:nvPr>
            <p:ph type="sldNum" sz="quarter" idx="12"/>
          </p:nvPr>
        </p:nvSpPr>
        <p:spPr/>
        <p:txBody>
          <a:bodyPr/>
          <a:lstStyle/>
          <a:p>
            <a:fld id="{76C77921-D052-445D-B3C6-3515EFFF7663}" type="slidenum">
              <a:rPr lang="en-US" smtClean="0"/>
              <a:pPr/>
              <a:t>39</a:t>
            </a:fld>
            <a:endParaRPr lang="en-US"/>
          </a:p>
        </p:txBody>
      </p:sp>
      <p:sp>
        <p:nvSpPr>
          <p:cNvPr id="7" name="Rectangle 8">
            <a:extLst>
              <a:ext uri="{FF2B5EF4-FFF2-40B4-BE49-F238E27FC236}">
                <a16:creationId xmlns:a16="http://schemas.microsoft.com/office/drawing/2014/main" id="{8F918A9D-A2BB-42ED-B576-E3ACC7F25588}"/>
              </a:ext>
            </a:extLst>
          </p:cNvPr>
          <p:cNvSpPr>
            <a:spLocks noChangeArrowheads="1"/>
          </p:cNvSpPr>
          <p:nvPr/>
        </p:nvSpPr>
        <p:spPr bwMode="auto">
          <a:xfrm>
            <a:off x="1308037" y="2519289"/>
            <a:ext cx="877163"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5400" dirty="0">
                <a:solidFill>
                  <a:schemeClr val="bg1"/>
                </a:solidFill>
                <a:sym typeface="Webdings" charset="2"/>
              </a:rPr>
              <a:t></a:t>
            </a:r>
          </a:p>
        </p:txBody>
      </p:sp>
      <p:sp>
        <p:nvSpPr>
          <p:cNvPr id="8" name="Text Box 9">
            <a:extLst>
              <a:ext uri="{FF2B5EF4-FFF2-40B4-BE49-F238E27FC236}">
                <a16:creationId xmlns:a16="http://schemas.microsoft.com/office/drawing/2014/main" id="{4F41BD7E-8902-4F93-9755-A7E9A330D2E9}"/>
              </a:ext>
            </a:extLst>
          </p:cNvPr>
          <p:cNvSpPr txBox="1">
            <a:spLocks noChangeArrowheads="1"/>
          </p:cNvSpPr>
          <p:nvPr/>
        </p:nvSpPr>
        <p:spPr bwMode="auto">
          <a:xfrm>
            <a:off x="1308036" y="3319389"/>
            <a:ext cx="873957" cy="323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1500">
                <a:solidFill>
                  <a:schemeClr val="bg1"/>
                </a:solidFill>
              </a:rPr>
              <a:t>Designer</a:t>
            </a:r>
          </a:p>
        </p:txBody>
      </p:sp>
      <p:sp>
        <p:nvSpPr>
          <p:cNvPr id="9" name="Rectangle 10">
            <a:extLst>
              <a:ext uri="{FF2B5EF4-FFF2-40B4-BE49-F238E27FC236}">
                <a16:creationId xmlns:a16="http://schemas.microsoft.com/office/drawing/2014/main" id="{AD2AC600-8CEE-4EB2-A0BE-9B680BFA903C}"/>
              </a:ext>
            </a:extLst>
          </p:cNvPr>
          <p:cNvSpPr>
            <a:spLocks noChangeArrowheads="1"/>
          </p:cNvSpPr>
          <p:nvPr/>
        </p:nvSpPr>
        <p:spPr bwMode="auto">
          <a:xfrm>
            <a:off x="7023037" y="2519289"/>
            <a:ext cx="877163"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5400" dirty="0">
                <a:solidFill>
                  <a:schemeClr val="bg1"/>
                </a:solidFill>
                <a:sym typeface="Webdings" charset="2"/>
              </a:rPr>
              <a:t></a:t>
            </a:r>
          </a:p>
        </p:txBody>
      </p:sp>
      <p:sp>
        <p:nvSpPr>
          <p:cNvPr id="10" name="Text Box 11">
            <a:extLst>
              <a:ext uri="{FF2B5EF4-FFF2-40B4-BE49-F238E27FC236}">
                <a16:creationId xmlns:a16="http://schemas.microsoft.com/office/drawing/2014/main" id="{9F8ABA59-1AD3-4551-BCDE-7B617694C756}"/>
              </a:ext>
            </a:extLst>
          </p:cNvPr>
          <p:cNvSpPr txBox="1">
            <a:spLocks noChangeArrowheads="1"/>
          </p:cNvSpPr>
          <p:nvPr/>
        </p:nvSpPr>
        <p:spPr bwMode="auto">
          <a:xfrm>
            <a:off x="7137336" y="3319389"/>
            <a:ext cx="664606" cy="323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1500">
                <a:solidFill>
                  <a:schemeClr val="bg1"/>
                </a:solidFill>
              </a:rPr>
              <a:t>Player</a:t>
            </a:r>
          </a:p>
        </p:txBody>
      </p:sp>
      <p:grpSp>
        <p:nvGrpSpPr>
          <p:cNvPr id="11" name="Group 12">
            <a:extLst>
              <a:ext uri="{FF2B5EF4-FFF2-40B4-BE49-F238E27FC236}">
                <a16:creationId xmlns:a16="http://schemas.microsoft.com/office/drawing/2014/main" id="{B14C3FBA-9803-4E92-B9D1-09F05A006DF1}"/>
              </a:ext>
            </a:extLst>
          </p:cNvPr>
          <p:cNvGrpSpPr>
            <a:grpSpLocks/>
          </p:cNvGrpSpPr>
          <p:nvPr/>
        </p:nvGrpSpPr>
        <p:grpSpPr bwMode="auto">
          <a:xfrm>
            <a:off x="2278396" y="2633589"/>
            <a:ext cx="4572000" cy="971550"/>
            <a:chOff x="912" y="1872"/>
            <a:chExt cx="3840" cy="816"/>
          </a:xfrm>
        </p:grpSpPr>
        <p:sp>
          <p:nvSpPr>
            <p:cNvPr id="12" name="Rectangle 13">
              <a:extLst>
                <a:ext uri="{FF2B5EF4-FFF2-40B4-BE49-F238E27FC236}">
                  <a16:creationId xmlns:a16="http://schemas.microsoft.com/office/drawing/2014/main" id="{E2BBD080-EAA0-4829-ADC7-C36976AD9880}"/>
                </a:ext>
              </a:extLst>
            </p:cNvPr>
            <p:cNvSpPr>
              <a:spLocks noChangeArrowheads="1"/>
            </p:cNvSpPr>
            <p:nvPr/>
          </p:nvSpPr>
          <p:spPr bwMode="auto">
            <a:xfrm>
              <a:off x="912" y="1872"/>
              <a:ext cx="1104" cy="816"/>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2100" dirty="0">
                  <a:solidFill>
                    <a:schemeClr val="bg1"/>
                  </a:solidFill>
                </a:rPr>
                <a:t>Mechanics</a:t>
              </a:r>
            </a:p>
          </p:txBody>
        </p:sp>
        <p:sp>
          <p:nvSpPr>
            <p:cNvPr id="13" name="Rectangle 14">
              <a:extLst>
                <a:ext uri="{FF2B5EF4-FFF2-40B4-BE49-F238E27FC236}">
                  <a16:creationId xmlns:a16="http://schemas.microsoft.com/office/drawing/2014/main" id="{B550595E-B49F-4778-8B47-15B7B0FCA13C}"/>
                </a:ext>
              </a:extLst>
            </p:cNvPr>
            <p:cNvSpPr>
              <a:spLocks noChangeArrowheads="1"/>
            </p:cNvSpPr>
            <p:nvPr/>
          </p:nvSpPr>
          <p:spPr bwMode="auto">
            <a:xfrm>
              <a:off x="3648" y="1872"/>
              <a:ext cx="1104" cy="816"/>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2100">
                  <a:solidFill>
                    <a:schemeClr val="bg1"/>
                  </a:solidFill>
                </a:rPr>
                <a:t>Aesthetics</a:t>
              </a:r>
            </a:p>
          </p:txBody>
        </p:sp>
        <p:sp>
          <p:nvSpPr>
            <p:cNvPr id="14" name="Rectangle 15">
              <a:extLst>
                <a:ext uri="{FF2B5EF4-FFF2-40B4-BE49-F238E27FC236}">
                  <a16:creationId xmlns:a16="http://schemas.microsoft.com/office/drawing/2014/main" id="{7DC71BB5-DC41-4F05-8660-B55AF3A4F513}"/>
                </a:ext>
              </a:extLst>
            </p:cNvPr>
            <p:cNvSpPr>
              <a:spLocks noChangeArrowheads="1"/>
            </p:cNvSpPr>
            <p:nvPr/>
          </p:nvSpPr>
          <p:spPr bwMode="auto">
            <a:xfrm>
              <a:off x="2304" y="1872"/>
              <a:ext cx="1104" cy="816"/>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2100">
                  <a:solidFill>
                    <a:schemeClr val="bg1"/>
                  </a:solidFill>
                </a:rPr>
                <a:t>Dynamics</a:t>
              </a:r>
            </a:p>
          </p:txBody>
        </p:sp>
        <p:cxnSp>
          <p:nvCxnSpPr>
            <p:cNvPr id="15" name="AutoShape 16">
              <a:extLst>
                <a:ext uri="{FF2B5EF4-FFF2-40B4-BE49-F238E27FC236}">
                  <a16:creationId xmlns:a16="http://schemas.microsoft.com/office/drawing/2014/main" id="{6A78C500-2DC5-49B4-97EC-DEF56D1F497F}"/>
                </a:ext>
              </a:extLst>
            </p:cNvPr>
            <p:cNvCxnSpPr>
              <a:cxnSpLocks noChangeShapeType="1"/>
              <a:stCxn id="12" idx="3"/>
              <a:endCxn id="14" idx="1"/>
            </p:cNvCxnSpPr>
            <p:nvPr/>
          </p:nvCxnSpPr>
          <p:spPr bwMode="auto">
            <a:xfrm>
              <a:off x="2016" y="2280"/>
              <a:ext cx="288"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6" name="AutoShape 17">
              <a:extLst>
                <a:ext uri="{FF2B5EF4-FFF2-40B4-BE49-F238E27FC236}">
                  <a16:creationId xmlns:a16="http://schemas.microsoft.com/office/drawing/2014/main" id="{E4B620F4-2A3D-4509-B7D4-58228B47061F}"/>
                </a:ext>
              </a:extLst>
            </p:cNvPr>
            <p:cNvCxnSpPr>
              <a:cxnSpLocks noChangeShapeType="1"/>
              <a:stCxn id="14" idx="3"/>
              <a:endCxn id="13" idx="1"/>
            </p:cNvCxnSpPr>
            <p:nvPr/>
          </p:nvCxnSpPr>
          <p:spPr bwMode="auto">
            <a:xfrm>
              <a:off x="3408" y="2280"/>
              <a:ext cx="240" cy="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4" name="Arrow: Left 3">
            <a:extLst>
              <a:ext uri="{FF2B5EF4-FFF2-40B4-BE49-F238E27FC236}">
                <a16:creationId xmlns:a16="http://schemas.microsoft.com/office/drawing/2014/main" id="{1AA8AAA7-59C1-43AC-A42C-8AE7184111F5}"/>
              </a:ext>
            </a:extLst>
          </p:cNvPr>
          <p:cNvSpPr/>
          <p:nvPr/>
        </p:nvSpPr>
        <p:spPr>
          <a:xfrm>
            <a:off x="2278396" y="3798798"/>
            <a:ext cx="5442703" cy="753779"/>
          </a:xfrm>
          <a:prstGeom prst="lef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18" name="Arrow: Left 17">
            <a:extLst>
              <a:ext uri="{FF2B5EF4-FFF2-40B4-BE49-F238E27FC236}">
                <a16:creationId xmlns:a16="http://schemas.microsoft.com/office/drawing/2014/main" id="{8563D81E-3174-494F-BA8B-50275DDDACB0}"/>
              </a:ext>
            </a:extLst>
          </p:cNvPr>
          <p:cNvSpPr/>
          <p:nvPr/>
        </p:nvSpPr>
        <p:spPr>
          <a:xfrm rot="10800000">
            <a:off x="1406295" y="1710259"/>
            <a:ext cx="5442702" cy="799651"/>
          </a:xfrm>
          <a:prstGeom prst="lef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189254468"/>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4" grpId="0" animBg="1"/>
      <p:bldP spid="1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D0391-2B29-4C53-B1E5-B3C32DEA43FC}"/>
              </a:ext>
            </a:extLst>
          </p:cNvPr>
          <p:cNvSpPr>
            <a:spLocks noGrp="1"/>
          </p:cNvSpPr>
          <p:nvPr>
            <p:ph type="title"/>
          </p:nvPr>
        </p:nvSpPr>
        <p:spPr/>
        <p:txBody>
          <a:bodyPr/>
          <a:lstStyle/>
          <a:p>
            <a:r>
              <a:rPr lang="en-GB" dirty="0"/>
              <a:t>What is a mechanic…..?</a:t>
            </a:r>
          </a:p>
        </p:txBody>
      </p:sp>
      <p:sp>
        <p:nvSpPr>
          <p:cNvPr id="4" name="Slide Number Placeholder 3">
            <a:extLst>
              <a:ext uri="{FF2B5EF4-FFF2-40B4-BE49-F238E27FC236}">
                <a16:creationId xmlns:a16="http://schemas.microsoft.com/office/drawing/2014/main" id="{60FFE431-575E-4803-B7A2-A7D873414F2A}"/>
              </a:ext>
            </a:extLst>
          </p:cNvPr>
          <p:cNvSpPr>
            <a:spLocks noGrp="1"/>
          </p:cNvSpPr>
          <p:nvPr>
            <p:ph type="sldNum" sz="quarter" idx="12"/>
          </p:nvPr>
        </p:nvSpPr>
        <p:spPr/>
        <p:txBody>
          <a:bodyPr/>
          <a:lstStyle/>
          <a:p>
            <a:fld id="{93D4C1C2-5B6E-2F46-9ED0-2C366A772FD4}" type="slidenum">
              <a:rPr lang="en-GB" smtClean="0"/>
              <a:t>4</a:t>
            </a:fld>
            <a:endParaRPr lang="en-GB"/>
          </a:p>
        </p:txBody>
      </p:sp>
      <p:pic>
        <p:nvPicPr>
          <p:cNvPr id="11266" name="Picture 2" descr="Image result for mechanics">
            <a:extLst>
              <a:ext uri="{FF2B5EF4-FFF2-40B4-BE49-F238E27FC236}">
                <a16:creationId xmlns:a16="http://schemas.microsoft.com/office/drawing/2014/main" id="{8BF38471-22C2-44B1-9F36-89CFB1C326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3164" y="1475423"/>
            <a:ext cx="5876109" cy="3478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9105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anim calcmode="lin" valueType="num">
                                      <p:cBhvr additive="base">
                                        <p:cTn id="7" dur="500" fill="hold"/>
                                        <p:tgtEl>
                                          <p:spTgt spid="11266"/>
                                        </p:tgtEl>
                                        <p:attrNameLst>
                                          <p:attrName>ppt_x</p:attrName>
                                        </p:attrNameLst>
                                      </p:cBhvr>
                                      <p:tavLst>
                                        <p:tav tm="0">
                                          <p:val>
                                            <p:strVal val="#ppt_x"/>
                                          </p:val>
                                        </p:tav>
                                        <p:tav tm="100000">
                                          <p:val>
                                            <p:strVal val="#ppt_x"/>
                                          </p:val>
                                        </p:tav>
                                      </p:tavLst>
                                    </p:anim>
                                    <p:anim calcmode="lin" valueType="num">
                                      <p:cBhvr additive="base">
                                        <p:cTn id="8" dur="500" fill="hold"/>
                                        <p:tgtEl>
                                          <p:spTgt spid="1126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p:cNvSpPr>
          <p:nvPr>
            <p:ph type="title"/>
          </p:nvPr>
        </p:nvSpPr>
        <p:spPr/>
        <p:txBody>
          <a:bodyPr/>
          <a:lstStyle/>
          <a:p>
            <a:r>
              <a:rPr lang="en-US" dirty="0"/>
              <a:t>To conclude</a:t>
            </a:r>
          </a:p>
        </p:txBody>
      </p:sp>
      <p:sp>
        <p:nvSpPr>
          <p:cNvPr id="34819" name="Rectangle 3"/>
          <p:cNvSpPr>
            <a:spLocks noGrp="1"/>
          </p:cNvSpPr>
          <p:nvPr>
            <p:ph type="body" idx="1"/>
          </p:nvPr>
        </p:nvSpPr>
        <p:spPr>
          <a:xfrm>
            <a:off x="902189" y="1508760"/>
            <a:ext cx="7338060" cy="2918460"/>
          </a:xfrm>
        </p:spPr>
        <p:txBody>
          <a:bodyPr>
            <a:normAutofit fontScale="92500" lnSpcReduction="10000"/>
          </a:bodyPr>
          <a:lstStyle/>
          <a:p>
            <a:r>
              <a:rPr lang="en-GB" dirty="0"/>
              <a:t>The MDA framework bridges the makers to the players. Makers can create a game starting at the M or the A. If one developer creates a unique gameplay mechanic, to see if they want to go through with it they can think about what sort of dynamic it would create when a player interacted with it. Based on this predicted dynamic, what sort of emotion would the player feel? </a:t>
            </a:r>
          </a:p>
          <a:p>
            <a:r>
              <a:rPr lang="en-GB" dirty="0"/>
              <a:t>From the player's perspective, few people will ever get past the Aesthetics. Many will just say, “Oh, that game was fun,” and be done with it. Analytical gamers and reviewers will potentially take it all the way, however.</a:t>
            </a:r>
          </a:p>
          <a:p>
            <a:endParaRPr lang="en-GB" dirty="0"/>
          </a:p>
          <a:p>
            <a:pPr>
              <a:buFont typeface="Arial" panose="020B0604020202020204" pitchFamily="34" charset="0"/>
              <a:buChar char="•"/>
            </a:pPr>
            <a:r>
              <a:rPr lang="en-US" dirty="0"/>
              <a:t>Critically </a:t>
            </a:r>
            <a:r>
              <a:rPr lang="en-US" dirty="0" err="1"/>
              <a:t>analysing</a:t>
            </a:r>
            <a:r>
              <a:rPr lang="en-US" dirty="0"/>
              <a:t> games using the MDA framework encourages us to </a:t>
            </a:r>
            <a:r>
              <a:rPr lang="en-US" sz="2400" b="1" u="sng" dirty="0">
                <a:solidFill>
                  <a:schemeClr val="accent1"/>
                </a:solidFill>
              </a:rPr>
              <a:t>design experience driven games</a:t>
            </a:r>
          </a:p>
          <a:p>
            <a:pPr marL="0" indent="0">
              <a:buNone/>
            </a:pPr>
            <a:endParaRPr lang="en-US" dirty="0"/>
          </a:p>
        </p:txBody>
      </p:sp>
      <p:sp>
        <p:nvSpPr>
          <p:cNvPr id="34817" name="Slide Number Placeholder 5"/>
          <p:cNvSpPr>
            <a:spLocks noGrp="1"/>
          </p:cNvSpPr>
          <p:nvPr>
            <p:ph type="sldNum" sz="quarter" idx="12"/>
          </p:nvPr>
        </p:nvSpPr>
        <p:spPr/>
        <p:txBody>
          <a:bodyPr/>
          <a:lstStyle/>
          <a:p>
            <a:fld id="{76C77921-D052-445D-B3C6-3515EFFF7663}" type="slidenum">
              <a:rPr lang="en-US" smtClean="0"/>
              <a:pPr/>
              <a:t>40</a:t>
            </a:fld>
            <a:endParaRPr lang="en-US"/>
          </a:p>
        </p:txBody>
      </p:sp>
    </p:spTree>
    <p:extLst>
      <p:ext uri="{BB962C8B-B14F-4D97-AF65-F5344CB8AC3E}">
        <p14:creationId xmlns:p14="http://schemas.microsoft.com/office/powerpoint/2010/main" val="186520018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2CFBD-4C1F-4B99-B3D1-D9AABB077D42}"/>
              </a:ext>
            </a:extLst>
          </p:cNvPr>
          <p:cNvSpPr>
            <a:spLocks noGrp="1"/>
          </p:cNvSpPr>
          <p:nvPr>
            <p:ph type="title"/>
          </p:nvPr>
        </p:nvSpPr>
        <p:spPr/>
        <p:txBody>
          <a:bodyPr/>
          <a:lstStyle/>
          <a:p>
            <a:r>
              <a:rPr lang="en-GB" dirty="0"/>
              <a:t>6-11 </a:t>
            </a:r>
            <a:r>
              <a:rPr lang="en-GB" dirty="0" err="1"/>
              <a:t>fRAMEWORK</a:t>
            </a:r>
            <a:endParaRPr lang="en-GB" dirty="0"/>
          </a:p>
        </p:txBody>
      </p:sp>
      <p:sp>
        <p:nvSpPr>
          <p:cNvPr id="3" name="Content Placeholder 2">
            <a:extLst>
              <a:ext uri="{FF2B5EF4-FFF2-40B4-BE49-F238E27FC236}">
                <a16:creationId xmlns:a16="http://schemas.microsoft.com/office/drawing/2014/main" id="{A820EA25-43E0-489B-8D81-15DF517AE185}"/>
              </a:ext>
            </a:extLst>
          </p:cNvPr>
          <p:cNvSpPr>
            <a:spLocks noGrp="1"/>
          </p:cNvSpPr>
          <p:nvPr>
            <p:ph idx="1"/>
          </p:nvPr>
        </p:nvSpPr>
        <p:spPr>
          <a:xfrm>
            <a:off x="735934" y="1513670"/>
            <a:ext cx="7338060" cy="3894513"/>
          </a:xfrm>
        </p:spPr>
        <p:txBody>
          <a:bodyPr/>
          <a:lstStyle/>
          <a:p>
            <a:r>
              <a:rPr lang="en-GB" dirty="0"/>
              <a:t>This paper describes the “6-11 Framework”, a new game analysis and design methodology defined to help game designers in the process of crafting emotionally engaging and, ultimately, “</a:t>
            </a:r>
            <a:r>
              <a:rPr lang="en-GB" dirty="0" err="1"/>
              <a:t>fun”experiences</a:t>
            </a:r>
            <a:r>
              <a:rPr lang="en-GB" dirty="0"/>
              <a:t>.</a:t>
            </a:r>
          </a:p>
          <a:p>
            <a:endParaRPr lang="en-GB" dirty="0"/>
          </a:p>
          <a:p>
            <a:pPr marL="0" indent="0">
              <a:buNone/>
            </a:pPr>
            <a:r>
              <a:rPr lang="en-GB" dirty="0"/>
              <a:t>The "6-11 Framework" (Dillon 2010) tries to address these issues by providing a new taxonomy for game aesthetics which should be easy to relate to actual game dynamics. This process should result in a clearer and easier to understand picture of why a game is “fun” and how players’ emotional experience develops throughout the game.</a:t>
            </a:r>
          </a:p>
          <a:p>
            <a:endParaRPr lang="en-GB" dirty="0"/>
          </a:p>
          <a:p>
            <a:endParaRPr lang="en-GB" dirty="0"/>
          </a:p>
        </p:txBody>
      </p:sp>
      <p:sp>
        <p:nvSpPr>
          <p:cNvPr id="4" name="Slide Number Placeholder 3">
            <a:extLst>
              <a:ext uri="{FF2B5EF4-FFF2-40B4-BE49-F238E27FC236}">
                <a16:creationId xmlns:a16="http://schemas.microsoft.com/office/drawing/2014/main" id="{CE85FD72-82D2-4FB6-AC1B-0B4C335DEEDE}"/>
              </a:ext>
            </a:extLst>
          </p:cNvPr>
          <p:cNvSpPr>
            <a:spLocks noGrp="1"/>
          </p:cNvSpPr>
          <p:nvPr>
            <p:ph type="sldNum" sz="quarter" idx="12"/>
          </p:nvPr>
        </p:nvSpPr>
        <p:spPr/>
        <p:txBody>
          <a:bodyPr/>
          <a:lstStyle/>
          <a:p>
            <a:fld id="{93D4C1C2-5B6E-2F46-9ED0-2C366A772FD4}" type="slidenum">
              <a:rPr lang="en-GB" smtClean="0"/>
              <a:t>41</a:t>
            </a:fld>
            <a:endParaRPr lang="en-GB"/>
          </a:p>
        </p:txBody>
      </p:sp>
    </p:spTree>
    <p:extLst>
      <p:ext uri="{BB962C8B-B14F-4D97-AF65-F5344CB8AC3E}">
        <p14:creationId xmlns:p14="http://schemas.microsoft.com/office/powerpoint/2010/main" val="20379399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2CFBD-4C1F-4B99-B3D1-D9AABB077D42}"/>
              </a:ext>
            </a:extLst>
          </p:cNvPr>
          <p:cNvSpPr>
            <a:spLocks noGrp="1"/>
          </p:cNvSpPr>
          <p:nvPr>
            <p:ph type="title"/>
          </p:nvPr>
        </p:nvSpPr>
        <p:spPr/>
        <p:txBody>
          <a:bodyPr/>
          <a:lstStyle/>
          <a:p>
            <a:r>
              <a:rPr lang="en-GB" dirty="0"/>
              <a:t>6-11 </a:t>
            </a:r>
            <a:r>
              <a:rPr lang="en-GB" dirty="0" err="1"/>
              <a:t>fRAMEWORK</a:t>
            </a:r>
            <a:endParaRPr lang="en-GB" dirty="0"/>
          </a:p>
        </p:txBody>
      </p:sp>
      <p:sp>
        <p:nvSpPr>
          <p:cNvPr id="3" name="Content Placeholder 2">
            <a:extLst>
              <a:ext uri="{FF2B5EF4-FFF2-40B4-BE49-F238E27FC236}">
                <a16:creationId xmlns:a16="http://schemas.microsoft.com/office/drawing/2014/main" id="{A820EA25-43E0-489B-8D81-15DF517AE185}"/>
              </a:ext>
            </a:extLst>
          </p:cNvPr>
          <p:cNvSpPr>
            <a:spLocks noGrp="1"/>
          </p:cNvSpPr>
          <p:nvPr>
            <p:ph idx="1"/>
          </p:nvPr>
        </p:nvSpPr>
        <p:spPr>
          <a:xfrm>
            <a:off x="735934" y="1513671"/>
            <a:ext cx="6237622" cy="1131570"/>
          </a:xfrm>
        </p:spPr>
        <p:txBody>
          <a:bodyPr>
            <a:noAutofit/>
          </a:bodyPr>
          <a:lstStyle/>
          <a:p>
            <a:pPr marL="0" indent="0">
              <a:buNone/>
            </a:pPr>
            <a:r>
              <a:rPr lang="en-GB" sz="1400" b="1" u="sng" kern="700" dirty="0">
                <a:latin typeface="Arial" panose="020B0604020202020204" pitchFamily="34" charset="0"/>
                <a:cs typeface="Arial" panose="020B0604020202020204" pitchFamily="34" charset="0"/>
              </a:rPr>
              <a:t>Six Emotions are: </a:t>
            </a:r>
          </a:p>
          <a:p>
            <a:pPr marL="0" indent="0">
              <a:buNone/>
            </a:pPr>
            <a:r>
              <a:rPr lang="en-GB" sz="1400" kern="700" dirty="0">
                <a:latin typeface="Arial" panose="020B0604020202020204" pitchFamily="34" charset="0"/>
                <a:cs typeface="Arial" panose="020B0604020202020204" pitchFamily="34" charset="0"/>
              </a:rPr>
              <a:t>Fear , Anger, Joy /happiness, Pride, Sadness, Excitement </a:t>
            </a:r>
          </a:p>
        </p:txBody>
      </p:sp>
      <p:sp>
        <p:nvSpPr>
          <p:cNvPr id="4" name="Slide Number Placeholder 3">
            <a:extLst>
              <a:ext uri="{FF2B5EF4-FFF2-40B4-BE49-F238E27FC236}">
                <a16:creationId xmlns:a16="http://schemas.microsoft.com/office/drawing/2014/main" id="{CE85FD72-82D2-4FB6-AC1B-0B4C335DEEDE}"/>
              </a:ext>
            </a:extLst>
          </p:cNvPr>
          <p:cNvSpPr>
            <a:spLocks noGrp="1"/>
          </p:cNvSpPr>
          <p:nvPr>
            <p:ph type="sldNum" sz="quarter" idx="12"/>
          </p:nvPr>
        </p:nvSpPr>
        <p:spPr/>
        <p:txBody>
          <a:bodyPr/>
          <a:lstStyle/>
          <a:p>
            <a:fld id="{93D4C1C2-5B6E-2F46-9ED0-2C366A772FD4}" type="slidenum">
              <a:rPr lang="en-GB" smtClean="0"/>
              <a:t>42</a:t>
            </a:fld>
            <a:endParaRPr lang="en-GB"/>
          </a:p>
        </p:txBody>
      </p:sp>
      <p:sp>
        <p:nvSpPr>
          <p:cNvPr id="5" name="Content Placeholder 2">
            <a:extLst>
              <a:ext uri="{FF2B5EF4-FFF2-40B4-BE49-F238E27FC236}">
                <a16:creationId xmlns:a16="http://schemas.microsoft.com/office/drawing/2014/main" id="{4B5F3BBD-8691-46D9-B118-57AEA310982A}"/>
              </a:ext>
            </a:extLst>
          </p:cNvPr>
          <p:cNvSpPr txBox="1">
            <a:spLocks/>
          </p:cNvSpPr>
          <p:nvPr/>
        </p:nvSpPr>
        <p:spPr>
          <a:xfrm>
            <a:off x="735934" y="2648933"/>
            <a:ext cx="6237622" cy="1131570"/>
          </a:xfrm>
          <a:prstGeom prst="rect">
            <a:avLst/>
          </a:prstGeom>
        </p:spPr>
        <p:txBody>
          <a:bodyPr vert="horz" lIns="91440" tIns="45720" rIns="91440" bIns="45720" rtlCol="0">
            <a:noAutofit/>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pPr marL="0" indent="0">
              <a:buFont typeface="Wingdings" pitchFamily="2" charset="2"/>
              <a:buNone/>
            </a:pPr>
            <a:r>
              <a:rPr lang="en-GB" sz="1400" b="1" u="sng" kern="700" dirty="0">
                <a:latin typeface="Arial" panose="020B0604020202020204" pitchFamily="34" charset="0"/>
                <a:cs typeface="Arial" panose="020B0604020202020204" pitchFamily="34" charset="0"/>
              </a:rPr>
              <a:t>Eleven core Instincts are:</a:t>
            </a:r>
          </a:p>
          <a:p>
            <a:pPr marL="0" indent="0">
              <a:buNone/>
            </a:pPr>
            <a:r>
              <a:rPr lang="en-GB" sz="1400" dirty="0">
                <a:latin typeface="Arial" panose="020B0604020202020204" pitchFamily="34" charset="0"/>
                <a:cs typeface="Arial" panose="020B0604020202020204" pitchFamily="34" charset="0"/>
              </a:rPr>
              <a:t>Survival (Fight or Flight), Self Identification, Collecting, Greed, Protection / Care / Nurture, Aggressiveness, Revenge, Competition, Communication, Exploration / Curiosity, Colour Appreciation </a:t>
            </a:r>
            <a:endParaRPr lang="en-GB" sz="1400" kern="700" dirty="0">
              <a:latin typeface="Arial" panose="020B0604020202020204" pitchFamily="34" charset="0"/>
              <a:cs typeface="Arial" panose="020B0604020202020204" pitchFamily="34" charset="0"/>
            </a:endParaRPr>
          </a:p>
          <a:p>
            <a:pPr marL="0" indent="0">
              <a:buFont typeface="Wingdings" pitchFamily="2" charset="2"/>
              <a:buNone/>
            </a:pPr>
            <a:endParaRPr lang="en-GB" sz="1400" kern="700" dirty="0">
              <a:latin typeface="Arial" panose="020B0604020202020204" pitchFamily="34" charset="0"/>
              <a:cs typeface="Arial" panose="020B0604020202020204" pitchFamily="34" charset="0"/>
            </a:endParaRPr>
          </a:p>
        </p:txBody>
      </p:sp>
      <p:sp>
        <p:nvSpPr>
          <p:cNvPr id="6" name="Content Placeholder 2">
            <a:extLst>
              <a:ext uri="{FF2B5EF4-FFF2-40B4-BE49-F238E27FC236}">
                <a16:creationId xmlns:a16="http://schemas.microsoft.com/office/drawing/2014/main" id="{1AE298F8-8D14-450C-AC1B-321F9D778F46}"/>
              </a:ext>
            </a:extLst>
          </p:cNvPr>
          <p:cNvSpPr txBox="1">
            <a:spLocks/>
          </p:cNvSpPr>
          <p:nvPr/>
        </p:nvSpPr>
        <p:spPr>
          <a:xfrm>
            <a:off x="735934" y="3864181"/>
            <a:ext cx="6237622" cy="1131570"/>
          </a:xfrm>
          <a:prstGeom prst="rect">
            <a:avLst/>
          </a:prstGeom>
        </p:spPr>
        <p:txBody>
          <a:bodyPr vert="horz" lIns="91440" tIns="45720" rIns="91440" bIns="45720" rtlCol="0">
            <a:noAutofit/>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pPr marL="0" indent="0">
              <a:buNone/>
            </a:pPr>
            <a:r>
              <a:rPr lang="en-GB" sz="1400" dirty="0">
                <a:latin typeface="Arial" panose="020B0604020202020204" pitchFamily="34" charset="0"/>
                <a:cs typeface="Arial" panose="020B0604020202020204" pitchFamily="34" charset="0"/>
              </a:rPr>
              <a:t>The main idea behind the 6-11 Framework is that these emotions and instincts interact with each other to build a network or sequence that should end with “Joy” and/or “Excitement”, so as to provide players with a meaningful and fun experience.</a:t>
            </a:r>
            <a:endParaRPr lang="en-GB" sz="1400" kern="7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81322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1A902E14-FA22-4FFB-B91F-7BCF2958C475}"/>
              </a:ext>
            </a:extLst>
          </p:cNvPr>
          <p:cNvSpPr txBox="1">
            <a:spLocks/>
          </p:cNvSpPr>
          <p:nvPr/>
        </p:nvSpPr>
        <p:spPr>
          <a:xfrm>
            <a:off x="309813" y="258358"/>
            <a:ext cx="2533315" cy="3154680"/>
          </a:xfrm>
          <a:prstGeom prst="rect">
            <a:avLst/>
          </a:prstGeom>
        </p:spPr>
        <p:txBody>
          <a:bodyPr vert="horz" lIns="91440" tIns="45720" rIns="91440" bIns="45720" rtlCol="0">
            <a:normAutofit/>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r>
              <a:rPr lang="en-GB" dirty="0"/>
              <a:t>Lets look at a simple formula of paceman</a:t>
            </a:r>
          </a:p>
        </p:txBody>
      </p:sp>
      <p:sp>
        <p:nvSpPr>
          <p:cNvPr id="12" name="Content Placeholder 2">
            <a:extLst>
              <a:ext uri="{FF2B5EF4-FFF2-40B4-BE49-F238E27FC236}">
                <a16:creationId xmlns:a16="http://schemas.microsoft.com/office/drawing/2014/main" id="{E6E37F1B-4DBA-4409-B307-53C720EB7D73}"/>
              </a:ext>
            </a:extLst>
          </p:cNvPr>
          <p:cNvSpPr txBox="1">
            <a:spLocks/>
          </p:cNvSpPr>
          <p:nvPr/>
        </p:nvSpPr>
        <p:spPr>
          <a:xfrm>
            <a:off x="265310" y="1053244"/>
            <a:ext cx="1814502" cy="1131570"/>
          </a:xfrm>
          <a:prstGeom prst="rect">
            <a:avLst/>
          </a:prstGeom>
        </p:spPr>
        <p:txBody>
          <a:bodyPr vert="horz" lIns="91440" tIns="45720" rIns="91440" bIns="45720" rtlCol="0">
            <a:noAutofit/>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pPr marL="0" indent="0">
              <a:buFont typeface="Wingdings" pitchFamily="2" charset="2"/>
              <a:buNone/>
            </a:pPr>
            <a:r>
              <a:rPr lang="en-GB" sz="1200" b="1" u="sng" kern="700" dirty="0">
                <a:latin typeface="Arial" panose="020B0604020202020204" pitchFamily="34" charset="0"/>
                <a:cs typeface="Arial" panose="020B0604020202020204" pitchFamily="34" charset="0"/>
              </a:rPr>
              <a:t>Six Emotions are: </a:t>
            </a:r>
          </a:p>
          <a:p>
            <a:pPr marL="0" indent="0">
              <a:buFont typeface="Wingdings" pitchFamily="2" charset="2"/>
              <a:buNone/>
            </a:pPr>
            <a:r>
              <a:rPr lang="en-GB" sz="1200" kern="700" dirty="0">
                <a:latin typeface="Arial" panose="020B0604020202020204" pitchFamily="34" charset="0"/>
                <a:cs typeface="Arial" panose="020B0604020202020204" pitchFamily="34" charset="0"/>
              </a:rPr>
              <a:t>Fear , Anger, Joy /happiness, Pride, Sadness, Excitement.</a:t>
            </a:r>
          </a:p>
        </p:txBody>
      </p:sp>
      <p:sp>
        <p:nvSpPr>
          <p:cNvPr id="13" name="Content Placeholder 2">
            <a:extLst>
              <a:ext uri="{FF2B5EF4-FFF2-40B4-BE49-F238E27FC236}">
                <a16:creationId xmlns:a16="http://schemas.microsoft.com/office/drawing/2014/main" id="{67A2886D-ADDE-44DF-9CA4-4F84CBEA8621}"/>
              </a:ext>
            </a:extLst>
          </p:cNvPr>
          <p:cNvSpPr txBox="1">
            <a:spLocks/>
          </p:cNvSpPr>
          <p:nvPr/>
        </p:nvSpPr>
        <p:spPr>
          <a:xfrm>
            <a:off x="270494" y="2672273"/>
            <a:ext cx="2733236" cy="1735954"/>
          </a:xfrm>
          <a:prstGeom prst="rect">
            <a:avLst/>
          </a:prstGeom>
        </p:spPr>
        <p:txBody>
          <a:bodyPr vert="horz" lIns="91440" tIns="45720" rIns="91440" bIns="45720" rtlCol="0">
            <a:noAutofit/>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pPr marL="0" indent="0">
              <a:buFont typeface="Wingdings" pitchFamily="2" charset="2"/>
              <a:buNone/>
            </a:pPr>
            <a:r>
              <a:rPr lang="en-GB" sz="1200" b="1" u="sng" kern="700" dirty="0">
                <a:latin typeface="Arial" panose="020B0604020202020204" pitchFamily="34" charset="0"/>
                <a:cs typeface="Arial" panose="020B0604020202020204" pitchFamily="34" charset="0"/>
              </a:rPr>
              <a:t>Eleven core Instincts are:</a:t>
            </a:r>
          </a:p>
          <a:p>
            <a:pPr marL="0" indent="0">
              <a:buNone/>
            </a:pPr>
            <a:r>
              <a:rPr lang="en-GB" sz="1200" dirty="0">
                <a:latin typeface="Arial" panose="020B0604020202020204" pitchFamily="34" charset="0"/>
                <a:cs typeface="Arial" panose="020B0604020202020204" pitchFamily="34" charset="0"/>
              </a:rPr>
              <a:t>Survival (Fight or Flight), Self Identification, Collecting, Greed, Protection / Care / Nurture, Aggressiveness, Revenge, Competition, Communication, Exploration / Curiosity, Colour Appreciation </a:t>
            </a:r>
            <a:endParaRPr lang="en-GB" sz="1200" kern="700" dirty="0">
              <a:latin typeface="Arial" panose="020B0604020202020204" pitchFamily="34" charset="0"/>
              <a:cs typeface="Arial" panose="020B0604020202020204" pitchFamily="34" charset="0"/>
            </a:endParaRPr>
          </a:p>
          <a:p>
            <a:pPr marL="0" indent="0">
              <a:buFont typeface="Wingdings" pitchFamily="2" charset="2"/>
              <a:buNone/>
            </a:pPr>
            <a:endParaRPr lang="en-GB" sz="1200" kern="700" dirty="0">
              <a:latin typeface="Arial" panose="020B0604020202020204" pitchFamily="34" charset="0"/>
              <a:cs typeface="Arial" panose="020B0604020202020204" pitchFamily="34" charset="0"/>
            </a:endParaRPr>
          </a:p>
        </p:txBody>
      </p:sp>
      <p:sp>
        <p:nvSpPr>
          <p:cNvPr id="76" name="Rectangle 13">
            <a:extLst>
              <a:ext uri="{FF2B5EF4-FFF2-40B4-BE49-F238E27FC236}">
                <a16:creationId xmlns:a16="http://schemas.microsoft.com/office/drawing/2014/main" id="{B9484DA1-FA5F-4E10-94EC-19DC890905F5}"/>
              </a:ext>
            </a:extLst>
          </p:cNvPr>
          <p:cNvSpPr>
            <a:spLocks noChangeArrowheads="1"/>
          </p:cNvSpPr>
          <p:nvPr/>
        </p:nvSpPr>
        <p:spPr bwMode="auto">
          <a:xfrm>
            <a:off x="3914775" y="875022"/>
            <a:ext cx="1314450" cy="356443"/>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600" dirty="0">
                <a:solidFill>
                  <a:schemeClr val="bg1"/>
                </a:solidFill>
              </a:rPr>
              <a:t>Fear</a:t>
            </a:r>
          </a:p>
        </p:txBody>
      </p:sp>
      <p:sp>
        <p:nvSpPr>
          <p:cNvPr id="77" name="Rectangle 13">
            <a:extLst>
              <a:ext uri="{FF2B5EF4-FFF2-40B4-BE49-F238E27FC236}">
                <a16:creationId xmlns:a16="http://schemas.microsoft.com/office/drawing/2014/main" id="{63965FC0-6FE4-4DFD-BA77-611F99843D8D}"/>
              </a:ext>
            </a:extLst>
          </p:cNvPr>
          <p:cNvSpPr>
            <a:spLocks noChangeArrowheads="1"/>
          </p:cNvSpPr>
          <p:nvPr/>
        </p:nvSpPr>
        <p:spPr bwMode="auto">
          <a:xfrm>
            <a:off x="3914775" y="1614704"/>
            <a:ext cx="1314450" cy="356443"/>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600" dirty="0">
                <a:solidFill>
                  <a:schemeClr val="bg1"/>
                </a:solidFill>
              </a:rPr>
              <a:t>Survival</a:t>
            </a:r>
          </a:p>
        </p:txBody>
      </p:sp>
      <p:sp>
        <p:nvSpPr>
          <p:cNvPr id="78" name="Rectangle 13">
            <a:extLst>
              <a:ext uri="{FF2B5EF4-FFF2-40B4-BE49-F238E27FC236}">
                <a16:creationId xmlns:a16="http://schemas.microsoft.com/office/drawing/2014/main" id="{8F32988D-ADBC-45D5-A091-8736D47340DE}"/>
              </a:ext>
            </a:extLst>
          </p:cNvPr>
          <p:cNvSpPr>
            <a:spLocks noChangeArrowheads="1"/>
          </p:cNvSpPr>
          <p:nvPr/>
        </p:nvSpPr>
        <p:spPr bwMode="auto">
          <a:xfrm>
            <a:off x="3914775" y="2354386"/>
            <a:ext cx="1314450" cy="356443"/>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600" dirty="0">
                <a:solidFill>
                  <a:schemeClr val="bg1"/>
                </a:solidFill>
              </a:rPr>
              <a:t>Anger</a:t>
            </a:r>
          </a:p>
        </p:txBody>
      </p:sp>
      <p:sp>
        <p:nvSpPr>
          <p:cNvPr id="79" name="Rectangle 13">
            <a:extLst>
              <a:ext uri="{FF2B5EF4-FFF2-40B4-BE49-F238E27FC236}">
                <a16:creationId xmlns:a16="http://schemas.microsoft.com/office/drawing/2014/main" id="{FB6D32D4-1C95-4A66-9B56-91F0D43F4C25}"/>
              </a:ext>
            </a:extLst>
          </p:cNvPr>
          <p:cNvSpPr>
            <a:spLocks noChangeArrowheads="1"/>
          </p:cNvSpPr>
          <p:nvPr/>
        </p:nvSpPr>
        <p:spPr bwMode="auto">
          <a:xfrm>
            <a:off x="3914775" y="3096026"/>
            <a:ext cx="1314450" cy="356443"/>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600" dirty="0">
                <a:solidFill>
                  <a:schemeClr val="bg1"/>
                </a:solidFill>
              </a:rPr>
              <a:t>Revenge</a:t>
            </a:r>
          </a:p>
        </p:txBody>
      </p:sp>
      <p:sp>
        <p:nvSpPr>
          <p:cNvPr id="80" name="Rectangle 13">
            <a:extLst>
              <a:ext uri="{FF2B5EF4-FFF2-40B4-BE49-F238E27FC236}">
                <a16:creationId xmlns:a16="http://schemas.microsoft.com/office/drawing/2014/main" id="{1D06D980-5862-439F-8856-DE024ADA5E48}"/>
              </a:ext>
            </a:extLst>
          </p:cNvPr>
          <p:cNvSpPr>
            <a:spLocks noChangeArrowheads="1"/>
          </p:cNvSpPr>
          <p:nvPr/>
        </p:nvSpPr>
        <p:spPr bwMode="auto">
          <a:xfrm>
            <a:off x="3914775" y="3835708"/>
            <a:ext cx="1314450" cy="356443"/>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600" dirty="0">
                <a:solidFill>
                  <a:schemeClr val="bg1"/>
                </a:solidFill>
              </a:rPr>
              <a:t>Excitement</a:t>
            </a:r>
          </a:p>
        </p:txBody>
      </p:sp>
      <p:cxnSp>
        <p:nvCxnSpPr>
          <p:cNvPr id="81" name="AutoShape 16">
            <a:extLst>
              <a:ext uri="{FF2B5EF4-FFF2-40B4-BE49-F238E27FC236}">
                <a16:creationId xmlns:a16="http://schemas.microsoft.com/office/drawing/2014/main" id="{DEB9B244-B85E-424D-847D-6BBD44730679}"/>
              </a:ext>
            </a:extLst>
          </p:cNvPr>
          <p:cNvCxnSpPr>
            <a:cxnSpLocks noChangeShapeType="1"/>
            <a:stCxn id="76" idx="2"/>
            <a:endCxn id="77" idx="0"/>
          </p:cNvCxnSpPr>
          <p:nvPr/>
        </p:nvCxnSpPr>
        <p:spPr bwMode="auto">
          <a:xfrm>
            <a:off x="4572000" y="1231465"/>
            <a:ext cx="0" cy="383239"/>
          </a:xfrm>
          <a:prstGeom prst="straightConnector1">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cxnSp>
        <p:nvCxnSpPr>
          <p:cNvPr id="82" name="AutoShape 16">
            <a:extLst>
              <a:ext uri="{FF2B5EF4-FFF2-40B4-BE49-F238E27FC236}">
                <a16:creationId xmlns:a16="http://schemas.microsoft.com/office/drawing/2014/main" id="{D2941132-0877-4007-90C5-1F9CB1C8A53C}"/>
              </a:ext>
            </a:extLst>
          </p:cNvPr>
          <p:cNvCxnSpPr>
            <a:cxnSpLocks noChangeShapeType="1"/>
          </p:cNvCxnSpPr>
          <p:nvPr/>
        </p:nvCxnSpPr>
        <p:spPr bwMode="auto">
          <a:xfrm>
            <a:off x="4569013" y="2710829"/>
            <a:ext cx="0" cy="383239"/>
          </a:xfrm>
          <a:prstGeom prst="straightConnector1">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cxnSp>
        <p:nvCxnSpPr>
          <p:cNvPr id="83" name="AutoShape 16">
            <a:extLst>
              <a:ext uri="{FF2B5EF4-FFF2-40B4-BE49-F238E27FC236}">
                <a16:creationId xmlns:a16="http://schemas.microsoft.com/office/drawing/2014/main" id="{B9A82A9B-545D-45B0-A570-BC0B35B098F7}"/>
              </a:ext>
            </a:extLst>
          </p:cNvPr>
          <p:cNvCxnSpPr>
            <a:cxnSpLocks noChangeShapeType="1"/>
          </p:cNvCxnSpPr>
          <p:nvPr/>
        </p:nvCxnSpPr>
        <p:spPr bwMode="auto">
          <a:xfrm>
            <a:off x="4563039" y="3448145"/>
            <a:ext cx="0" cy="383239"/>
          </a:xfrm>
          <a:prstGeom prst="straightConnector1">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cxnSp>
        <p:nvCxnSpPr>
          <p:cNvPr id="84" name="AutoShape 16">
            <a:extLst>
              <a:ext uri="{FF2B5EF4-FFF2-40B4-BE49-F238E27FC236}">
                <a16:creationId xmlns:a16="http://schemas.microsoft.com/office/drawing/2014/main" id="{EFCCB0E1-E5FC-4D30-8500-2197006CC423}"/>
              </a:ext>
            </a:extLst>
          </p:cNvPr>
          <p:cNvCxnSpPr>
            <a:cxnSpLocks noChangeShapeType="1"/>
          </p:cNvCxnSpPr>
          <p:nvPr/>
        </p:nvCxnSpPr>
        <p:spPr bwMode="auto">
          <a:xfrm>
            <a:off x="4562674" y="1971147"/>
            <a:ext cx="0" cy="383239"/>
          </a:xfrm>
          <a:prstGeom prst="straightConnector1">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pic>
        <p:nvPicPr>
          <p:cNvPr id="85" name="Picture 2" descr="Image result for pacman CHASE GHOSTS">
            <a:extLst>
              <a:ext uri="{FF2B5EF4-FFF2-40B4-BE49-F238E27FC236}">
                <a16:creationId xmlns:a16="http://schemas.microsoft.com/office/drawing/2014/main" id="{5B915660-3879-4736-A647-EAF973C8D4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3399" y="1925728"/>
            <a:ext cx="3127743" cy="2697037"/>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Image result for pac man">
            <a:extLst>
              <a:ext uri="{FF2B5EF4-FFF2-40B4-BE49-F238E27FC236}">
                <a16:creationId xmlns:a16="http://schemas.microsoft.com/office/drawing/2014/main" id="{B545D400-204C-4D3F-940B-25C2A8BFE9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72360" y="29"/>
            <a:ext cx="3118782" cy="1522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6066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fade">
                                      <p:cBhvr>
                                        <p:cTn id="7" dur="500"/>
                                        <p:tgtEl>
                                          <p:spTgt spid="7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1"/>
                                        </p:tgtEl>
                                        <p:attrNameLst>
                                          <p:attrName>style.visibility</p:attrName>
                                        </p:attrNameLst>
                                      </p:cBhvr>
                                      <p:to>
                                        <p:strVal val="visible"/>
                                      </p:to>
                                    </p:set>
                                    <p:animEffect transition="in" filter="fade">
                                      <p:cBhvr>
                                        <p:cTn id="12" dur="500"/>
                                        <p:tgtEl>
                                          <p:spTgt spid="8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7"/>
                                        </p:tgtEl>
                                        <p:attrNameLst>
                                          <p:attrName>style.visibility</p:attrName>
                                        </p:attrNameLst>
                                      </p:cBhvr>
                                      <p:to>
                                        <p:strVal val="visible"/>
                                      </p:to>
                                    </p:set>
                                    <p:animEffect transition="in" filter="fade">
                                      <p:cBhvr>
                                        <p:cTn id="17" dur="500"/>
                                        <p:tgtEl>
                                          <p:spTgt spid="7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4"/>
                                        </p:tgtEl>
                                        <p:attrNameLst>
                                          <p:attrName>style.visibility</p:attrName>
                                        </p:attrNameLst>
                                      </p:cBhvr>
                                      <p:to>
                                        <p:strVal val="visible"/>
                                      </p:to>
                                    </p:set>
                                    <p:animEffect transition="in" filter="fade">
                                      <p:cBhvr>
                                        <p:cTn id="22" dur="500"/>
                                        <p:tgtEl>
                                          <p:spTgt spid="8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8"/>
                                        </p:tgtEl>
                                        <p:attrNameLst>
                                          <p:attrName>style.visibility</p:attrName>
                                        </p:attrNameLst>
                                      </p:cBhvr>
                                      <p:to>
                                        <p:strVal val="visible"/>
                                      </p:to>
                                    </p:set>
                                    <p:animEffect transition="in" filter="fade">
                                      <p:cBhvr>
                                        <p:cTn id="27" dur="500"/>
                                        <p:tgtEl>
                                          <p:spTgt spid="7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2"/>
                                        </p:tgtEl>
                                        <p:attrNameLst>
                                          <p:attrName>style.visibility</p:attrName>
                                        </p:attrNameLst>
                                      </p:cBhvr>
                                      <p:to>
                                        <p:strVal val="visible"/>
                                      </p:to>
                                    </p:set>
                                    <p:animEffect transition="in" filter="fade">
                                      <p:cBhvr>
                                        <p:cTn id="32" dur="500"/>
                                        <p:tgtEl>
                                          <p:spTgt spid="8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500"/>
                                        <p:tgtEl>
                                          <p:spTgt spid="79"/>
                                        </p:tgtEl>
                                      </p:cBhvr>
                                    </p:animEffect>
                                  </p:childTnLst>
                                </p:cTn>
                              </p:par>
                              <p:par>
                                <p:cTn id="38" presetID="2" presetClass="entr" presetSubtype="4" fill="hold" nodeType="withEffect">
                                  <p:stCondLst>
                                    <p:cond delay="0"/>
                                  </p:stCondLst>
                                  <p:childTnLst>
                                    <p:set>
                                      <p:cBhvr>
                                        <p:cTn id="39" dur="1" fill="hold">
                                          <p:stCondLst>
                                            <p:cond delay="0"/>
                                          </p:stCondLst>
                                        </p:cTn>
                                        <p:tgtEl>
                                          <p:spTgt spid="85"/>
                                        </p:tgtEl>
                                        <p:attrNameLst>
                                          <p:attrName>style.visibility</p:attrName>
                                        </p:attrNameLst>
                                      </p:cBhvr>
                                      <p:to>
                                        <p:strVal val="visible"/>
                                      </p:to>
                                    </p:set>
                                    <p:anim calcmode="lin" valueType="num">
                                      <p:cBhvr additive="base">
                                        <p:cTn id="40" dur="500" fill="hold"/>
                                        <p:tgtEl>
                                          <p:spTgt spid="85"/>
                                        </p:tgtEl>
                                        <p:attrNameLst>
                                          <p:attrName>ppt_x</p:attrName>
                                        </p:attrNameLst>
                                      </p:cBhvr>
                                      <p:tavLst>
                                        <p:tav tm="0">
                                          <p:val>
                                            <p:strVal val="#ppt_x"/>
                                          </p:val>
                                        </p:tav>
                                        <p:tav tm="100000">
                                          <p:val>
                                            <p:strVal val="#ppt_x"/>
                                          </p:val>
                                        </p:tav>
                                      </p:tavLst>
                                    </p:anim>
                                    <p:anim calcmode="lin" valueType="num">
                                      <p:cBhvr additive="base">
                                        <p:cTn id="41" dur="500" fill="hold"/>
                                        <p:tgtEl>
                                          <p:spTgt spid="85"/>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83"/>
                                        </p:tgtEl>
                                        <p:attrNameLst>
                                          <p:attrName>style.visibility</p:attrName>
                                        </p:attrNameLst>
                                      </p:cBhvr>
                                      <p:to>
                                        <p:strVal val="visible"/>
                                      </p:to>
                                    </p:set>
                                    <p:animEffect transition="in" filter="fade">
                                      <p:cBhvr>
                                        <p:cTn id="46" dur="500"/>
                                        <p:tgtEl>
                                          <p:spTgt spid="83"/>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80"/>
                                        </p:tgtEl>
                                        <p:attrNameLst>
                                          <p:attrName>style.visibility</p:attrName>
                                        </p:attrNameLst>
                                      </p:cBhvr>
                                      <p:to>
                                        <p:strVal val="visible"/>
                                      </p:to>
                                    </p:set>
                                    <p:animEffect transition="in" filter="fade">
                                      <p:cBhvr>
                                        <p:cTn id="51"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7" grpId="0" animBg="1"/>
      <p:bldP spid="78" grpId="0" animBg="1"/>
      <p:bldP spid="79" grpId="0" animBg="1"/>
      <p:bldP spid="80"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FB6AF04B-015F-41E4-A1D8-65B5D9E6ADB9}"/>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solidFill>
                  <a:schemeClr val="bg2"/>
                </a:solidFill>
              </a:rPr>
              <a:pPr>
                <a:spcAft>
                  <a:spcPts val="600"/>
                </a:spcAft>
              </a:pPr>
              <a:t>44</a:t>
            </a:fld>
            <a:endParaRPr lang="en-GB">
              <a:solidFill>
                <a:schemeClr val="bg2"/>
              </a:solidFill>
            </a:endParaRPr>
          </a:p>
        </p:txBody>
      </p:sp>
      <p:sp>
        <p:nvSpPr>
          <p:cNvPr id="8" name="Content Placeholder 2">
            <a:extLst>
              <a:ext uri="{FF2B5EF4-FFF2-40B4-BE49-F238E27FC236}">
                <a16:creationId xmlns:a16="http://schemas.microsoft.com/office/drawing/2014/main" id="{1A902E14-FA22-4FFB-B91F-7BCF2958C475}"/>
              </a:ext>
            </a:extLst>
          </p:cNvPr>
          <p:cNvSpPr txBox="1">
            <a:spLocks/>
          </p:cNvSpPr>
          <p:nvPr/>
        </p:nvSpPr>
        <p:spPr>
          <a:xfrm>
            <a:off x="65790" y="103846"/>
            <a:ext cx="3294785" cy="3154680"/>
          </a:xfrm>
          <a:prstGeom prst="rect">
            <a:avLst/>
          </a:prstGeom>
        </p:spPr>
        <p:txBody>
          <a:bodyPr vert="horz" lIns="91440" tIns="45720" rIns="91440" bIns="45720" rtlCol="0">
            <a:normAutofit/>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r>
              <a:rPr lang="en-GB" sz="2000" dirty="0"/>
              <a:t>FPS in a beautiful and colourful environment.</a:t>
            </a:r>
          </a:p>
        </p:txBody>
      </p:sp>
      <p:sp>
        <p:nvSpPr>
          <p:cNvPr id="10" name="Slide Number Placeholder 3">
            <a:extLst>
              <a:ext uri="{FF2B5EF4-FFF2-40B4-BE49-F238E27FC236}">
                <a16:creationId xmlns:a16="http://schemas.microsoft.com/office/drawing/2014/main" id="{FC2FC1B8-F059-4494-BE6A-AEEAAF664AC4}"/>
              </a:ext>
            </a:extLst>
          </p:cNvPr>
          <p:cNvSpPr txBox="1">
            <a:spLocks/>
          </p:cNvSpPr>
          <p:nvPr/>
        </p:nvSpPr>
        <p:spPr>
          <a:xfrm>
            <a:off x="7994195" y="4817141"/>
            <a:ext cx="709698" cy="273844"/>
          </a:xfrm>
          <a:prstGeom prst="rect">
            <a:avLst/>
          </a:prstGeom>
        </p:spPr>
        <p:txBody>
          <a:bodyPr vert="horz" lIns="45720" tIns="45720" rIns="91440" bIns="45720" rtlCol="0" anchor="ctr"/>
          <a:lstStyle>
            <a:defPPr>
              <a:defRPr lang="en-US"/>
            </a:defPPr>
            <a:lvl1pPr marL="0" algn="l" defTabSz="457200" rtl="0" eaLnBrk="1" latinLnBrk="0" hangingPunct="1">
              <a:defRPr sz="9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3D4C1C2-5B6E-2F46-9ED0-2C366A772FD4}" type="slidenum">
              <a:rPr lang="en-GB" smtClean="0"/>
              <a:pPr/>
              <a:t>44</a:t>
            </a:fld>
            <a:endParaRPr lang="en-GB"/>
          </a:p>
        </p:txBody>
      </p:sp>
      <p:sp>
        <p:nvSpPr>
          <p:cNvPr id="12" name="Content Placeholder 2">
            <a:extLst>
              <a:ext uri="{FF2B5EF4-FFF2-40B4-BE49-F238E27FC236}">
                <a16:creationId xmlns:a16="http://schemas.microsoft.com/office/drawing/2014/main" id="{E6E37F1B-4DBA-4409-B307-53C720EB7D73}"/>
              </a:ext>
            </a:extLst>
          </p:cNvPr>
          <p:cNvSpPr txBox="1">
            <a:spLocks/>
          </p:cNvSpPr>
          <p:nvPr/>
        </p:nvSpPr>
        <p:spPr>
          <a:xfrm>
            <a:off x="105511" y="2580914"/>
            <a:ext cx="2688404" cy="1131570"/>
          </a:xfrm>
          <a:prstGeom prst="rect">
            <a:avLst/>
          </a:prstGeom>
        </p:spPr>
        <p:txBody>
          <a:bodyPr vert="horz" lIns="91440" tIns="45720" rIns="91440" bIns="45720" rtlCol="0">
            <a:noAutofit/>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pPr marL="0" indent="0">
              <a:buFont typeface="Wingdings" pitchFamily="2" charset="2"/>
              <a:buNone/>
            </a:pPr>
            <a:r>
              <a:rPr lang="en-GB" sz="1200" b="1" u="sng" kern="700" dirty="0">
                <a:latin typeface="Arial" panose="020B0604020202020204" pitchFamily="34" charset="0"/>
                <a:cs typeface="Arial" panose="020B0604020202020204" pitchFamily="34" charset="0"/>
              </a:rPr>
              <a:t>Six Emotions are: </a:t>
            </a:r>
          </a:p>
          <a:p>
            <a:pPr marL="0" indent="0">
              <a:buFont typeface="Wingdings" pitchFamily="2" charset="2"/>
              <a:buNone/>
            </a:pPr>
            <a:r>
              <a:rPr lang="en-GB" sz="1200" kern="700" dirty="0">
                <a:latin typeface="Arial" panose="020B0604020202020204" pitchFamily="34" charset="0"/>
                <a:cs typeface="Arial" panose="020B0604020202020204" pitchFamily="34" charset="0"/>
              </a:rPr>
              <a:t>Fear , Anger Joy /happiness, Pride, Sadness, Excitement.</a:t>
            </a:r>
          </a:p>
        </p:txBody>
      </p:sp>
      <p:sp>
        <p:nvSpPr>
          <p:cNvPr id="13" name="Content Placeholder 2">
            <a:extLst>
              <a:ext uri="{FF2B5EF4-FFF2-40B4-BE49-F238E27FC236}">
                <a16:creationId xmlns:a16="http://schemas.microsoft.com/office/drawing/2014/main" id="{67A2886D-ADDE-44DF-9CA4-4F84CBEA8621}"/>
              </a:ext>
            </a:extLst>
          </p:cNvPr>
          <p:cNvSpPr txBox="1">
            <a:spLocks/>
          </p:cNvSpPr>
          <p:nvPr/>
        </p:nvSpPr>
        <p:spPr>
          <a:xfrm>
            <a:off x="101068" y="3413038"/>
            <a:ext cx="2867522" cy="1735954"/>
          </a:xfrm>
          <a:prstGeom prst="rect">
            <a:avLst/>
          </a:prstGeom>
        </p:spPr>
        <p:txBody>
          <a:bodyPr vert="horz" lIns="91440" tIns="45720" rIns="91440" bIns="45720" rtlCol="0">
            <a:noAutofit/>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pPr marL="0" indent="0">
              <a:buFont typeface="Wingdings" pitchFamily="2" charset="2"/>
              <a:buNone/>
            </a:pPr>
            <a:r>
              <a:rPr lang="en-GB" sz="1200" b="1" u="sng" kern="700" dirty="0">
                <a:latin typeface="Arial" panose="020B0604020202020204" pitchFamily="34" charset="0"/>
                <a:cs typeface="Arial" panose="020B0604020202020204" pitchFamily="34" charset="0"/>
              </a:rPr>
              <a:t>Eleven core Instincts are:</a:t>
            </a:r>
          </a:p>
          <a:p>
            <a:pPr marL="0" indent="0">
              <a:buNone/>
            </a:pPr>
            <a:r>
              <a:rPr lang="en-GB" sz="1200" dirty="0">
                <a:latin typeface="Arial" panose="020B0604020202020204" pitchFamily="34" charset="0"/>
                <a:cs typeface="Arial" panose="020B0604020202020204" pitchFamily="34" charset="0"/>
              </a:rPr>
              <a:t>Survival (Fight or Flight), Self Identification, Collecting, Greed, Protection / Care / Nurture, Aggressiveness, Revenge, Competition, Communication, Exploration / Curiosity, Colour Appreciation </a:t>
            </a:r>
            <a:endParaRPr lang="en-GB" sz="1200" kern="700" dirty="0">
              <a:latin typeface="Arial" panose="020B0604020202020204" pitchFamily="34" charset="0"/>
              <a:cs typeface="Arial" panose="020B0604020202020204" pitchFamily="34" charset="0"/>
            </a:endParaRPr>
          </a:p>
          <a:p>
            <a:pPr marL="0" indent="0">
              <a:buFont typeface="Wingdings" pitchFamily="2" charset="2"/>
              <a:buNone/>
            </a:pPr>
            <a:endParaRPr lang="en-GB" sz="1200" kern="700" dirty="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A02E5D07-6B1A-4FDE-A993-2B90BD32E40B}"/>
              </a:ext>
            </a:extLst>
          </p:cNvPr>
          <p:cNvSpPr>
            <a:spLocks noChangeArrowheads="1"/>
          </p:cNvSpPr>
          <p:nvPr/>
        </p:nvSpPr>
        <p:spPr bwMode="auto">
          <a:xfrm>
            <a:off x="6416275" y="144901"/>
            <a:ext cx="1825414" cy="356443"/>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200" dirty="0" err="1">
                <a:solidFill>
                  <a:schemeClr val="bg1"/>
                </a:solidFill>
              </a:rPr>
              <a:t>Colour</a:t>
            </a:r>
            <a:r>
              <a:rPr lang="en-US" altLang="en-US" sz="1200" dirty="0">
                <a:solidFill>
                  <a:schemeClr val="bg1"/>
                </a:solidFill>
              </a:rPr>
              <a:t> Appreciation</a:t>
            </a:r>
          </a:p>
        </p:txBody>
      </p:sp>
      <p:sp>
        <p:nvSpPr>
          <p:cNvPr id="15" name="Rectangle 13">
            <a:extLst>
              <a:ext uri="{FF2B5EF4-FFF2-40B4-BE49-F238E27FC236}">
                <a16:creationId xmlns:a16="http://schemas.microsoft.com/office/drawing/2014/main" id="{7AC438EE-7476-47A1-923F-E7996A3C4AD7}"/>
              </a:ext>
            </a:extLst>
          </p:cNvPr>
          <p:cNvSpPr>
            <a:spLocks noChangeArrowheads="1"/>
          </p:cNvSpPr>
          <p:nvPr/>
        </p:nvSpPr>
        <p:spPr bwMode="auto">
          <a:xfrm>
            <a:off x="6661360" y="929516"/>
            <a:ext cx="1314450" cy="356443"/>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200" dirty="0">
                <a:solidFill>
                  <a:schemeClr val="bg1"/>
                </a:solidFill>
              </a:rPr>
              <a:t>Joy</a:t>
            </a:r>
          </a:p>
        </p:txBody>
      </p:sp>
      <p:sp>
        <p:nvSpPr>
          <p:cNvPr id="16" name="Rectangle 13">
            <a:extLst>
              <a:ext uri="{FF2B5EF4-FFF2-40B4-BE49-F238E27FC236}">
                <a16:creationId xmlns:a16="http://schemas.microsoft.com/office/drawing/2014/main" id="{CCE33EC0-66AC-4D2A-BF51-0957C7D5AE19}"/>
              </a:ext>
            </a:extLst>
          </p:cNvPr>
          <p:cNvSpPr>
            <a:spLocks noChangeArrowheads="1"/>
          </p:cNvSpPr>
          <p:nvPr/>
        </p:nvSpPr>
        <p:spPr bwMode="auto">
          <a:xfrm>
            <a:off x="4639520" y="1588929"/>
            <a:ext cx="1314450" cy="356443"/>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200" dirty="0">
                <a:solidFill>
                  <a:schemeClr val="bg1"/>
                </a:solidFill>
              </a:rPr>
              <a:t>Fear</a:t>
            </a:r>
          </a:p>
        </p:txBody>
      </p:sp>
      <p:sp>
        <p:nvSpPr>
          <p:cNvPr id="17" name="Rectangle 13">
            <a:extLst>
              <a:ext uri="{FF2B5EF4-FFF2-40B4-BE49-F238E27FC236}">
                <a16:creationId xmlns:a16="http://schemas.microsoft.com/office/drawing/2014/main" id="{E660D4AF-6722-48C0-A5EB-CE75B0ED833A}"/>
              </a:ext>
            </a:extLst>
          </p:cNvPr>
          <p:cNvSpPr>
            <a:spLocks noChangeArrowheads="1"/>
          </p:cNvSpPr>
          <p:nvPr/>
        </p:nvSpPr>
        <p:spPr bwMode="auto">
          <a:xfrm>
            <a:off x="4639520" y="2320524"/>
            <a:ext cx="1314450" cy="356443"/>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200" b="1" dirty="0">
                <a:solidFill>
                  <a:schemeClr val="bg1"/>
                </a:solidFill>
              </a:rPr>
              <a:t>Survival</a:t>
            </a:r>
          </a:p>
        </p:txBody>
      </p:sp>
      <p:sp>
        <p:nvSpPr>
          <p:cNvPr id="18" name="Rectangle 13">
            <a:extLst>
              <a:ext uri="{FF2B5EF4-FFF2-40B4-BE49-F238E27FC236}">
                <a16:creationId xmlns:a16="http://schemas.microsoft.com/office/drawing/2014/main" id="{E241F772-B5EA-4A13-AD53-803D874581B0}"/>
              </a:ext>
            </a:extLst>
          </p:cNvPr>
          <p:cNvSpPr>
            <a:spLocks noChangeArrowheads="1"/>
          </p:cNvSpPr>
          <p:nvPr/>
        </p:nvSpPr>
        <p:spPr bwMode="auto">
          <a:xfrm>
            <a:off x="4639520" y="3042731"/>
            <a:ext cx="1314450" cy="356443"/>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200" dirty="0">
                <a:solidFill>
                  <a:schemeClr val="bg1"/>
                </a:solidFill>
              </a:rPr>
              <a:t>Excitement</a:t>
            </a:r>
          </a:p>
        </p:txBody>
      </p:sp>
      <p:cxnSp>
        <p:nvCxnSpPr>
          <p:cNvPr id="19" name="AutoShape 16">
            <a:extLst>
              <a:ext uri="{FF2B5EF4-FFF2-40B4-BE49-F238E27FC236}">
                <a16:creationId xmlns:a16="http://schemas.microsoft.com/office/drawing/2014/main" id="{C4A4B3D8-BD98-4A34-A277-4937A81744DA}"/>
              </a:ext>
            </a:extLst>
          </p:cNvPr>
          <p:cNvCxnSpPr>
            <a:cxnSpLocks noChangeShapeType="1"/>
            <a:stCxn id="14" idx="2"/>
            <a:endCxn id="15" idx="0"/>
          </p:cNvCxnSpPr>
          <p:nvPr/>
        </p:nvCxnSpPr>
        <p:spPr bwMode="auto">
          <a:xfrm flipH="1">
            <a:off x="7318585" y="501344"/>
            <a:ext cx="10397" cy="428172"/>
          </a:xfrm>
          <a:prstGeom prst="straightConnector1">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cxnSp>
        <p:nvCxnSpPr>
          <p:cNvPr id="20" name="AutoShape 16">
            <a:extLst>
              <a:ext uri="{FF2B5EF4-FFF2-40B4-BE49-F238E27FC236}">
                <a16:creationId xmlns:a16="http://schemas.microsoft.com/office/drawing/2014/main" id="{C2C002CD-3601-4224-A1D2-217DFC6FF5BD}"/>
              </a:ext>
            </a:extLst>
          </p:cNvPr>
          <p:cNvCxnSpPr>
            <a:cxnSpLocks noChangeShapeType="1"/>
            <a:stCxn id="17" idx="3"/>
          </p:cNvCxnSpPr>
          <p:nvPr/>
        </p:nvCxnSpPr>
        <p:spPr bwMode="auto">
          <a:xfrm>
            <a:off x="5953970" y="2498746"/>
            <a:ext cx="898599" cy="462168"/>
          </a:xfrm>
          <a:prstGeom prst="straightConnector1">
            <a:avLst/>
          </a:prstGeom>
          <a:ln>
            <a:prstDash val="sysDash"/>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cxnSp>
        <p:nvCxnSpPr>
          <p:cNvPr id="21" name="AutoShape 16">
            <a:extLst>
              <a:ext uri="{FF2B5EF4-FFF2-40B4-BE49-F238E27FC236}">
                <a16:creationId xmlns:a16="http://schemas.microsoft.com/office/drawing/2014/main" id="{5AC07356-4501-4041-AD94-20D1E49A8082}"/>
              </a:ext>
            </a:extLst>
          </p:cNvPr>
          <p:cNvCxnSpPr>
            <a:cxnSpLocks noChangeShapeType="1"/>
          </p:cNvCxnSpPr>
          <p:nvPr/>
        </p:nvCxnSpPr>
        <p:spPr bwMode="auto">
          <a:xfrm>
            <a:off x="5298214" y="2672273"/>
            <a:ext cx="0" cy="383239"/>
          </a:xfrm>
          <a:prstGeom prst="straightConnector1">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cxnSp>
        <p:nvCxnSpPr>
          <p:cNvPr id="22" name="AutoShape 16">
            <a:extLst>
              <a:ext uri="{FF2B5EF4-FFF2-40B4-BE49-F238E27FC236}">
                <a16:creationId xmlns:a16="http://schemas.microsoft.com/office/drawing/2014/main" id="{29C637E1-446B-47A8-A387-C25AC440C3C4}"/>
              </a:ext>
            </a:extLst>
          </p:cNvPr>
          <p:cNvCxnSpPr>
            <a:cxnSpLocks noChangeShapeType="1"/>
          </p:cNvCxnSpPr>
          <p:nvPr/>
        </p:nvCxnSpPr>
        <p:spPr bwMode="auto">
          <a:xfrm>
            <a:off x="5296745" y="1197750"/>
            <a:ext cx="0" cy="383239"/>
          </a:xfrm>
          <a:prstGeom prst="straightConnector1">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sp>
        <p:nvSpPr>
          <p:cNvPr id="23" name="Rectangle 13">
            <a:extLst>
              <a:ext uri="{FF2B5EF4-FFF2-40B4-BE49-F238E27FC236}">
                <a16:creationId xmlns:a16="http://schemas.microsoft.com/office/drawing/2014/main" id="{1EEEC4D6-1C38-48B7-B561-E4E569540947}"/>
              </a:ext>
            </a:extLst>
          </p:cNvPr>
          <p:cNvSpPr>
            <a:spLocks noChangeArrowheads="1"/>
          </p:cNvSpPr>
          <p:nvPr/>
        </p:nvSpPr>
        <p:spPr bwMode="auto">
          <a:xfrm>
            <a:off x="4673036" y="146492"/>
            <a:ext cx="1247419" cy="348715"/>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200" dirty="0">
                <a:solidFill>
                  <a:schemeClr val="bg1"/>
                </a:solidFill>
              </a:rPr>
              <a:t>Identification</a:t>
            </a:r>
          </a:p>
        </p:txBody>
      </p:sp>
      <p:cxnSp>
        <p:nvCxnSpPr>
          <p:cNvPr id="24" name="AutoShape 16">
            <a:extLst>
              <a:ext uri="{FF2B5EF4-FFF2-40B4-BE49-F238E27FC236}">
                <a16:creationId xmlns:a16="http://schemas.microsoft.com/office/drawing/2014/main" id="{F1ED2847-4223-406F-BC52-E439837FDDC7}"/>
              </a:ext>
            </a:extLst>
          </p:cNvPr>
          <p:cNvCxnSpPr>
            <a:cxnSpLocks noChangeShapeType="1"/>
          </p:cNvCxnSpPr>
          <p:nvPr/>
        </p:nvCxnSpPr>
        <p:spPr bwMode="auto">
          <a:xfrm>
            <a:off x="5296745" y="495207"/>
            <a:ext cx="0" cy="383650"/>
          </a:xfrm>
          <a:prstGeom prst="straightConnector1">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sp>
        <p:nvSpPr>
          <p:cNvPr id="25" name="Rectangle 13">
            <a:extLst>
              <a:ext uri="{FF2B5EF4-FFF2-40B4-BE49-F238E27FC236}">
                <a16:creationId xmlns:a16="http://schemas.microsoft.com/office/drawing/2014/main" id="{40D7C655-C2B6-4CBF-8760-234DE3029795}"/>
              </a:ext>
            </a:extLst>
          </p:cNvPr>
          <p:cNvSpPr>
            <a:spLocks noChangeArrowheads="1"/>
          </p:cNvSpPr>
          <p:nvPr/>
        </p:nvSpPr>
        <p:spPr bwMode="auto">
          <a:xfrm>
            <a:off x="4682967" y="872190"/>
            <a:ext cx="1167540" cy="32556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200" b="1" dirty="0">
                <a:solidFill>
                  <a:schemeClr val="bg1"/>
                </a:solidFill>
              </a:rPr>
              <a:t>Curiosity</a:t>
            </a:r>
          </a:p>
        </p:txBody>
      </p:sp>
      <p:cxnSp>
        <p:nvCxnSpPr>
          <p:cNvPr id="26" name="AutoShape 16">
            <a:extLst>
              <a:ext uri="{FF2B5EF4-FFF2-40B4-BE49-F238E27FC236}">
                <a16:creationId xmlns:a16="http://schemas.microsoft.com/office/drawing/2014/main" id="{C89BB698-0634-4D3C-A9CD-C0FA4CAD7CBC}"/>
              </a:ext>
            </a:extLst>
          </p:cNvPr>
          <p:cNvCxnSpPr>
            <a:cxnSpLocks noChangeShapeType="1"/>
          </p:cNvCxnSpPr>
          <p:nvPr/>
        </p:nvCxnSpPr>
        <p:spPr bwMode="auto">
          <a:xfrm flipH="1">
            <a:off x="4153989" y="1197750"/>
            <a:ext cx="528980" cy="282707"/>
          </a:xfrm>
          <a:prstGeom prst="straightConnector1">
            <a:avLst/>
          </a:prstGeom>
          <a:ln>
            <a:prstDash val="sysDash"/>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sp>
        <p:nvSpPr>
          <p:cNvPr id="27" name="Rectangle 13">
            <a:extLst>
              <a:ext uri="{FF2B5EF4-FFF2-40B4-BE49-F238E27FC236}">
                <a16:creationId xmlns:a16="http://schemas.microsoft.com/office/drawing/2014/main" id="{EF97636B-0AD6-4E73-AD0E-649F81D8A43F}"/>
              </a:ext>
            </a:extLst>
          </p:cNvPr>
          <p:cNvSpPr>
            <a:spLocks noChangeArrowheads="1"/>
          </p:cNvSpPr>
          <p:nvPr/>
        </p:nvSpPr>
        <p:spPr bwMode="auto">
          <a:xfrm>
            <a:off x="3490722" y="1588929"/>
            <a:ext cx="1081278" cy="863181"/>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r>
              <a:rPr lang="en-US" altLang="en-US" sz="1200" b="1" u="sng" dirty="0">
                <a:solidFill>
                  <a:schemeClr val="bg1"/>
                </a:solidFill>
              </a:rPr>
              <a:t>Dynamics</a:t>
            </a:r>
          </a:p>
          <a:p>
            <a:pPr marL="285750" indent="-285750">
              <a:buFont typeface="Arial" panose="020B0604020202020204" pitchFamily="34" charset="0"/>
              <a:buChar char="•"/>
            </a:pPr>
            <a:r>
              <a:rPr lang="en-US" altLang="en-US" sz="1200" dirty="0">
                <a:solidFill>
                  <a:schemeClr val="bg1"/>
                </a:solidFill>
              </a:rPr>
              <a:t>Exploring</a:t>
            </a:r>
          </a:p>
          <a:p>
            <a:pPr marL="285750" indent="-285750">
              <a:buFont typeface="Arial" panose="020B0604020202020204" pitchFamily="34" charset="0"/>
              <a:buChar char="•"/>
            </a:pPr>
            <a:r>
              <a:rPr lang="en-US" altLang="en-US" sz="1200" dirty="0">
                <a:solidFill>
                  <a:schemeClr val="bg1"/>
                </a:solidFill>
              </a:rPr>
              <a:t>Roaming</a:t>
            </a:r>
          </a:p>
        </p:txBody>
      </p:sp>
      <p:sp>
        <p:nvSpPr>
          <p:cNvPr id="28" name="Rectangle 13">
            <a:extLst>
              <a:ext uri="{FF2B5EF4-FFF2-40B4-BE49-F238E27FC236}">
                <a16:creationId xmlns:a16="http://schemas.microsoft.com/office/drawing/2014/main" id="{09004D53-A3E7-4A4E-8868-63210009EFF8}"/>
              </a:ext>
            </a:extLst>
          </p:cNvPr>
          <p:cNvSpPr>
            <a:spLocks noChangeArrowheads="1"/>
          </p:cNvSpPr>
          <p:nvPr/>
        </p:nvSpPr>
        <p:spPr bwMode="auto">
          <a:xfrm>
            <a:off x="3490720" y="3042731"/>
            <a:ext cx="1070424" cy="863181"/>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200" b="1" u="sng" dirty="0">
                <a:solidFill>
                  <a:schemeClr val="bg1"/>
                </a:solidFill>
              </a:rPr>
              <a:t>Mechanics</a:t>
            </a:r>
          </a:p>
          <a:p>
            <a:pPr marL="285750" indent="-285750">
              <a:buFont typeface="Arial" panose="020B0604020202020204" pitchFamily="34" charset="0"/>
              <a:buChar char="•"/>
            </a:pPr>
            <a:r>
              <a:rPr lang="en-US" altLang="en-US" sz="1200" dirty="0">
                <a:solidFill>
                  <a:schemeClr val="bg1"/>
                </a:solidFill>
              </a:rPr>
              <a:t>Moving</a:t>
            </a:r>
          </a:p>
          <a:p>
            <a:pPr marL="285750" indent="-285750">
              <a:buFont typeface="Arial" panose="020B0604020202020204" pitchFamily="34" charset="0"/>
              <a:buChar char="•"/>
            </a:pPr>
            <a:r>
              <a:rPr lang="en-US" altLang="en-US" sz="1200" dirty="0">
                <a:solidFill>
                  <a:schemeClr val="bg1"/>
                </a:solidFill>
              </a:rPr>
              <a:t>Operating</a:t>
            </a:r>
          </a:p>
        </p:txBody>
      </p:sp>
      <p:cxnSp>
        <p:nvCxnSpPr>
          <p:cNvPr id="33" name="AutoShape 16">
            <a:extLst>
              <a:ext uri="{FF2B5EF4-FFF2-40B4-BE49-F238E27FC236}">
                <a16:creationId xmlns:a16="http://schemas.microsoft.com/office/drawing/2014/main" id="{66DA6BBC-FD08-45F9-BC2D-9C11BE281E26}"/>
              </a:ext>
            </a:extLst>
          </p:cNvPr>
          <p:cNvCxnSpPr>
            <a:cxnSpLocks noChangeShapeType="1"/>
          </p:cNvCxnSpPr>
          <p:nvPr/>
        </p:nvCxnSpPr>
        <p:spPr bwMode="auto">
          <a:xfrm flipH="1">
            <a:off x="4043350" y="2452110"/>
            <a:ext cx="5429" cy="508804"/>
          </a:xfrm>
          <a:prstGeom prst="straightConnector1">
            <a:avLst/>
          </a:prstGeom>
          <a:ln>
            <a:prstDash val="sysDash"/>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sp>
        <p:nvSpPr>
          <p:cNvPr id="39" name="Rectangle 13">
            <a:extLst>
              <a:ext uri="{FF2B5EF4-FFF2-40B4-BE49-F238E27FC236}">
                <a16:creationId xmlns:a16="http://schemas.microsoft.com/office/drawing/2014/main" id="{6F527E71-E842-41B2-80B6-BFAE663950AA}"/>
              </a:ext>
            </a:extLst>
          </p:cNvPr>
          <p:cNvSpPr>
            <a:spLocks noChangeArrowheads="1"/>
          </p:cNvSpPr>
          <p:nvPr/>
        </p:nvSpPr>
        <p:spPr bwMode="auto">
          <a:xfrm>
            <a:off x="6233396" y="3030634"/>
            <a:ext cx="1238349" cy="431591"/>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r>
              <a:rPr lang="en-US" altLang="en-US" sz="1200" b="1" u="sng" dirty="0">
                <a:solidFill>
                  <a:schemeClr val="bg1"/>
                </a:solidFill>
              </a:rPr>
              <a:t>Dynamics</a:t>
            </a:r>
          </a:p>
          <a:p>
            <a:pPr marL="285750" indent="-285750">
              <a:buFont typeface="Arial" panose="020B0604020202020204" pitchFamily="34" charset="0"/>
              <a:buChar char="•"/>
            </a:pPr>
            <a:r>
              <a:rPr lang="en-US" altLang="en-US" sz="1200" dirty="0">
                <a:solidFill>
                  <a:schemeClr val="bg1"/>
                </a:solidFill>
              </a:rPr>
              <a:t>Fighting</a:t>
            </a:r>
          </a:p>
        </p:txBody>
      </p:sp>
      <p:cxnSp>
        <p:nvCxnSpPr>
          <p:cNvPr id="52" name="AutoShape 16">
            <a:extLst>
              <a:ext uri="{FF2B5EF4-FFF2-40B4-BE49-F238E27FC236}">
                <a16:creationId xmlns:a16="http://schemas.microsoft.com/office/drawing/2014/main" id="{EA600010-918C-4504-A45A-FBBC9DC1B639}"/>
              </a:ext>
            </a:extLst>
          </p:cNvPr>
          <p:cNvCxnSpPr>
            <a:cxnSpLocks noChangeShapeType="1"/>
          </p:cNvCxnSpPr>
          <p:nvPr/>
        </p:nvCxnSpPr>
        <p:spPr bwMode="auto">
          <a:xfrm flipH="1">
            <a:off x="5862455" y="510022"/>
            <a:ext cx="553820" cy="368835"/>
          </a:xfrm>
          <a:prstGeom prst="straightConnector1">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sp>
        <p:nvSpPr>
          <p:cNvPr id="57" name="Rectangle 13">
            <a:extLst>
              <a:ext uri="{FF2B5EF4-FFF2-40B4-BE49-F238E27FC236}">
                <a16:creationId xmlns:a16="http://schemas.microsoft.com/office/drawing/2014/main" id="{8674D78C-37A2-4BD2-BD6E-B1B8632D54BE}"/>
              </a:ext>
            </a:extLst>
          </p:cNvPr>
          <p:cNvSpPr>
            <a:spLocks noChangeArrowheads="1"/>
          </p:cNvSpPr>
          <p:nvPr/>
        </p:nvSpPr>
        <p:spPr bwMode="auto">
          <a:xfrm>
            <a:off x="7598676" y="3042731"/>
            <a:ext cx="1238349" cy="431591"/>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r>
              <a:rPr lang="en-US" altLang="en-US" sz="1200" b="1" u="sng" dirty="0">
                <a:solidFill>
                  <a:schemeClr val="bg1"/>
                </a:solidFill>
              </a:rPr>
              <a:t>Dynamics</a:t>
            </a:r>
          </a:p>
          <a:p>
            <a:pPr marL="285750" indent="-285750">
              <a:buFont typeface="Arial" panose="020B0604020202020204" pitchFamily="34" charset="0"/>
              <a:buChar char="•"/>
            </a:pPr>
            <a:r>
              <a:rPr lang="en-US" altLang="en-US" sz="1200" dirty="0">
                <a:solidFill>
                  <a:schemeClr val="bg1"/>
                </a:solidFill>
              </a:rPr>
              <a:t>Escaping</a:t>
            </a:r>
          </a:p>
        </p:txBody>
      </p:sp>
      <p:sp>
        <p:nvSpPr>
          <p:cNvPr id="59" name="Rectangle 13">
            <a:extLst>
              <a:ext uri="{FF2B5EF4-FFF2-40B4-BE49-F238E27FC236}">
                <a16:creationId xmlns:a16="http://schemas.microsoft.com/office/drawing/2014/main" id="{77E56A19-7330-447D-8CBE-5FD97C7132A0}"/>
              </a:ext>
            </a:extLst>
          </p:cNvPr>
          <p:cNvSpPr>
            <a:spLocks noChangeArrowheads="1"/>
          </p:cNvSpPr>
          <p:nvPr/>
        </p:nvSpPr>
        <p:spPr bwMode="auto">
          <a:xfrm>
            <a:off x="6250116" y="3820820"/>
            <a:ext cx="1238349" cy="978339"/>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r>
              <a:rPr lang="en-US" altLang="en-US" sz="1200" b="1" u="sng" dirty="0">
                <a:solidFill>
                  <a:schemeClr val="bg1"/>
                </a:solidFill>
              </a:rPr>
              <a:t>Mechanics</a:t>
            </a:r>
          </a:p>
          <a:p>
            <a:r>
              <a:rPr lang="en-US" altLang="en-US" sz="1200" dirty="0">
                <a:solidFill>
                  <a:schemeClr val="bg1"/>
                </a:solidFill>
              </a:rPr>
              <a:t>Aiming </a:t>
            </a:r>
          </a:p>
          <a:p>
            <a:r>
              <a:rPr lang="en-US" altLang="en-US" sz="1200" dirty="0">
                <a:solidFill>
                  <a:schemeClr val="bg1"/>
                </a:solidFill>
              </a:rPr>
              <a:t>Shooting</a:t>
            </a:r>
          </a:p>
          <a:p>
            <a:r>
              <a:rPr lang="en-US" altLang="en-US" sz="1200" dirty="0">
                <a:solidFill>
                  <a:schemeClr val="bg1"/>
                </a:solidFill>
              </a:rPr>
              <a:t>Striking</a:t>
            </a:r>
          </a:p>
          <a:p>
            <a:r>
              <a:rPr lang="en-US" altLang="en-US" sz="1200" dirty="0">
                <a:solidFill>
                  <a:schemeClr val="bg1"/>
                </a:solidFill>
              </a:rPr>
              <a:t>Blocking</a:t>
            </a:r>
          </a:p>
        </p:txBody>
      </p:sp>
      <p:sp>
        <p:nvSpPr>
          <p:cNvPr id="60" name="Rectangle 13">
            <a:extLst>
              <a:ext uri="{FF2B5EF4-FFF2-40B4-BE49-F238E27FC236}">
                <a16:creationId xmlns:a16="http://schemas.microsoft.com/office/drawing/2014/main" id="{B8746829-B86A-4E4D-91E8-7A851BC6A3D8}"/>
              </a:ext>
            </a:extLst>
          </p:cNvPr>
          <p:cNvSpPr>
            <a:spLocks noChangeArrowheads="1"/>
          </p:cNvSpPr>
          <p:nvPr/>
        </p:nvSpPr>
        <p:spPr bwMode="auto">
          <a:xfrm>
            <a:off x="7598676" y="3820821"/>
            <a:ext cx="1238349" cy="902877"/>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r>
              <a:rPr lang="en-US" altLang="en-US" sz="1200" b="1" u="sng" dirty="0">
                <a:solidFill>
                  <a:schemeClr val="bg1"/>
                </a:solidFill>
              </a:rPr>
              <a:t>Mechanics</a:t>
            </a:r>
          </a:p>
          <a:p>
            <a:r>
              <a:rPr lang="en-US" altLang="en-US" sz="1200" dirty="0">
                <a:solidFill>
                  <a:schemeClr val="bg1"/>
                </a:solidFill>
              </a:rPr>
              <a:t>Running</a:t>
            </a:r>
          </a:p>
          <a:p>
            <a:r>
              <a:rPr lang="en-US" altLang="en-US" sz="1200" dirty="0">
                <a:solidFill>
                  <a:schemeClr val="bg1"/>
                </a:solidFill>
              </a:rPr>
              <a:t>Hiding</a:t>
            </a:r>
          </a:p>
          <a:p>
            <a:r>
              <a:rPr lang="en-US" altLang="en-US" sz="1200" dirty="0">
                <a:solidFill>
                  <a:schemeClr val="bg1"/>
                </a:solidFill>
              </a:rPr>
              <a:t>Jumping</a:t>
            </a:r>
          </a:p>
        </p:txBody>
      </p:sp>
      <p:cxnSp>
        <p:nvCxnSpPr>
          <p:cNvPr id="61" name="AutoShape 16">
            <a:extLst>
              <a:ext uri="{FF2B5EF4-FFF2-40B4-BE49-F238E27FC236}">
                <a16:creationId xmlns:a16="http://schemas.microsoft.com/office/drawing/2014/main" id="{DA27501C-20B5-4006-9B7D-83F8BAEE7340}"/>
              </a:ext>
            </a:extLst>
          </p:cNvPr>
          <p:cNvCxnSpPr>
            <a:cxnSpLocks noChangeShapeType="1"/>
            <a:endCxn id="59" idx="0"/>
          </p:cNvCxnSpPr>
          <p:nvPr/>
        </p:nvCxnSpPr>
        <p:spPr bwMode="auto">
          <a:xfrm>
            <a:off x="6869291" y="3474322"/>
            <a:ext cx="0" cy="346498"/>
          </a:xfrm>
          <a:prstGeom prst="straightConnector1">
            <a:avLst/>
          </a:prstGeom>
          <a:ln>
            <a:prstDash val="sysDash"/>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cxnSp>
        <p:nvCxnSpPr>
          <p:cNvPr id="64" name="AutoShape 16">
            <a:extLst>
              <a:ext uri="{FF2B5EF4-FFF2-40B4-BE49-F238E27FC236}">
                <a16:creationId xmlns:a16="http://schemas.microsoft.com/office/drawing/2014/main" id="{878184A0-CA89-4169-9B8D-50D03F9349A6}"/>
              </a:ext>
            </a:extLst>
          </p:cNvPr>
          <p:cNvCxnSpPr>
            <a:cxnSpLocks noChangeShapeType="1"/>
          </p:cNvCxnSpPr>
          <p:nvPr/>
        </p:nvCxnSpPr>
        <p:spPr bwMode="auto">
          <a:xfrm>
            <a:off x="8165029" y="3514288"/>
            <a:ext cx="1" cy="306532"/>
          </a:xfrm>
          <a:prstGeom prst="straightConnector1">
            <a:avLst/>
          </a:prstGeom>
          <a:ln>
            <a:prstDash val="sysDash"/>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cxnSp>
        <p:nvCxnSpPr>
          <p:cNvPr id="65" name="AutoShape 16">
            <a:extLst>
              <a:ext uri="{FF2B5EF4-FFF2-40B4-BE49-F238E27FC236}">
                <a16:creationId xmlns:a16="http://schemas.microsoft.com/office/drawing/2014/main" id="{801D683E-9969-4B43-BCBB-7FBB12AC2747}"/>
              </a:ext>
            </a:extLst>
          </p:cNvPr>
          <p:cNvCxnSpPr>
            <a:cxnSpLocks noChangeShapeType="1"/>
            <a:stCxn id="17" idx="3"/>
          </p:cNvCxnSpPr>
          <p:nvPr/>
        </p:nvCxnSpPr>
        <p:spPr bwMode="auto">
          <a:xfrm>
            <a:off x="5953970" y="2498746"/>
            <a:ext cx="2211059" cy="462168"/>
          </a:xfrm>
          <a:prstGeom prst="straightConnector1">
            <a:avLst/>
          </a:prstGeom>
          <a:ln cmpd="sng">
            <a:prstDash val="sysDash"/>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cxnSp>
        <p:nvCxnSpPr>
          <p:cNvPr id="70" name="AutoShape 16">
            <a:extLst>
              <a:ext uri="{FF2B5EF4-FFF2-40B4-BE49-F238E27FC236}">
                <a16:creationId xmlns:a16="http://schemas.microsoft.com/office/drawing/2014/main" id="{32EF0C69-885B-4310-9A31-5025F9B6146B}"/>
              </a:ext>
            </a:extLst>
          </p:cNvPr>
          <p:cNvCxnSpPr>
            <a:cxnSpLocks noChangeShapeType="1"/>
          </p:cNvCxnSpPr>
          <p:nvPr/>
        </p:nvCxnSpPr>
        <p:spPr bwMode="auto">
          <a:xfrm>
            <a:off x="5284073" y="1945372"/>
            <a:ext cx="0" cy="383239"/>
          </a:xfrm>
          <a:prstGeom prst="straightConnector1">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style>
          <a:lnRef idx="3">
            <a:schemeClr val="accent6"/>
          </a:lnRef>
          <a:fillRef idx="0">
            <a:schemeClr val="accent6"/>
          </a:fillRef>
          <a:effectRef idx="2">
            <a:schemeClr val="accent6"/>
          </a:effectRef>
          <a:fontRef idx="minor">
            <a:schemeClr val="tx1"/>
          </a:fontRef>
        </p:style>
      </p:cxnSp>
      <p:pic>
        <p:nvPicPr>
          <p:cNvPr id="4098" name="Picture 2" descr="Related image">
            <a:extLst>
              <a:ext uri="{FF2B5EF4-FFF2-40B4-BE49-F238E27FC236}">
                <a16:creationId xmlns:a16="http://schemas.microsoft.com/office/drawing/2014/main" id="{08C7CB96-6DF6-43FE-A3BC-02AD51AC9D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030" y="727452"/>
            <a:ext cx="3202735" cy="18015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6372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par>
                                <p:cTn id="23" presetID="10" presetClass="entr" presetSubtype="0" fill="hold" nodeType="withEffect">
                                  <p:stCondLst>
                                    <p:cond delay="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500"/>
                                        <p:tgtEl>
                                          <p:spTgt spid="5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500"/>
                                        <p:tgtEl>
                                          <p:spTgt spid="2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500"/>
                                        <p:tgtEl>
                                          <p:spTgt spid="2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3"/>
                                        </p:tgtEl>
                                        <p:attrNameLst>
                                          <p:attrName>style.visibility</p:attrName>
                                        </p:attrNameLst>
                                      </p:cBhvr>
                                      <p:to>
                                        <p:strVal val="visible"/>
                                      </p:to>
                                    </p:set>
                                    <p:animEffect transition="in" filter="fade">
                                      <p:cBhvr>
                                        <p:cTn id="45" dur="500"/>
                                        <p:tgtEl>
                                          <p:spTgt spid="33"/>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8"/>
                                        </p:tgtEl>
                                        <p:attrNameLst>
                                          <p:attrName>style.visibility</p:attrName>
                                        </p:attrNameLst>
                                      </p:cBhvr>
                                      <p:to>
                                        <p:strVal val="visible"/>
                                      </p:to>
                                    </p:set>
                                    <p:animEffect transition="in" filter="fade">
                                      <p:cBhvr>
                                        <p:cTn id="50" dur="500"/>
                                        <p:tgtEl>
                                          <p:spTgt spid="2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fade">
                                      <p:cBhvr>
                                        <p:cTn id="55" dur="500"/>
                                        <p:tgtEl>
                                          <p:spTgt spid="22"/>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500"/>
                                        <p:tgtEl>
                                          <p:spTgt spid="16"/>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70"/>
                                        </p:tgtEl>
                                        <p:attrNameLst>
                                          <p:attrName>style.visibility</p:attrName>
                                        </p:attrNameLst>
                                      </p:cBhvr>
                                      <p:to>
                                        <p:strVal val="visible"/>
                                      </p:to>
                                    </p:set>
                                    <p:animEffect transition="in" filter="fade">
                                      <p:cBhvr>
                                        <p:cTn id="65" dur="500"/>
                                        <p:tgtEl>
                                          <p:spTgt spid="70"/>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17"/>
                                        </p:tgtEl>
                                        <p:attrNameLst>
                                          <p:attrName>style.visibility</p:attrName>
                                        </p:attrNameLst>
                                      </p:cBhvr>
                                      <p:to>
                                        <p:strVal val="visible"/>
                                      </p:to>
                                    </p:set>
                                    <p:animEffect transition="in" filter="fade">
                                      <p:cBhvr>
                                        <p:cTn id="70" dur="500"/>
                                        <p:tgtEl>
                                          <p:spTgt spid="17"/>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65"/>
                                        </p:tgtEl>
                                        <p:attrNameLst>
                                          <p:attrName>style.visibility</p:attrName>
                                        </p:attrNameLst>
                                      </p:cBhvr>
                                      <p:to>
                                        <p:strVal val="visible"/>
                                      </p:to>
                                    </p:set>
                                    <p:animEffect transition="in" filter="fade">
                                      <p:cBhvr>
                                        <p:cTn id="75" dur="500"/>
                                        <p:tgtEl>
                                          <p:spTgt spid="65"/>
                                        </p:tgtEl>
                                      </p:cBhvr>
                                    </p:animEffect>
                                  </p:childTnLst>
                                </p:cTn>
                              </p:par>
                              <p:par>
                                <p:cTn id="76" presetID="10" presetClass="entr" presetSubtype="0" fill="hold" nodeType="with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fade">
                                      <p:cBhvr>
                                        <p:cTn id="78" dur="500"/>
                                        <p:tgtEl>
                                          <p:spTgt spid="20"/>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39"/>
                                        </p:tgtEl>
                                        <p:attrNameLst>
                                          <p:attrName>style.visibility</p:attrName>
                                        </p:attrNameLst>
                                      </p:cBhvr>
                                      <p:to>
                                        <p:strVal val="visible"/>
                                      </p:to>
                                    </p:set>
                                    <p:animEffect transition="in" filter="fade">
                                      <p:cBhvr>
                                        <p:cTn id="83" dur="500"/>
                                        <p:tgtEl>
                                          <p:spTgt spid="39"/>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57"/>
                                        </p:tgtEl>
                                        <p:attrNameLst>
                                          <p:attrName>style.visibility</p:attrName>
                                        </p:attrNameLst>
                                      </p:cBhvr>
                                      <p:to>
                                        <p:strVal val="visible"/>
                                      </p:to>
                                    </p:set>
                                    <p:animEffect transition="in" filter="fade">
                                      <p:cBhvr>
                                        <p:cTn id="86" dur="500"/>
                                        <p:tgtEl>
                                          <p:spTgt spid="57"/>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64"/>
                                        </p:tgtEl>
                                        <p:attrNameLst>
                                          <p:attrName>style.visibility</p:attrName>
                                        </p:attrNameLst>
                                      </p:cBhvr>
                                      <p:to>
                                        <p:strVal val="visible"/>
                                      </p:to>
                                    </p:set>
                                    <p:animEffect transition="in" filter="fade">
                                      <p:cBhvr>
                                        <p:cTn id="91" dur="500"/>
                                        <p:tgtEl>
                                          <p:spTgt spid="64"/>
                                        </p:tgtEl>
                                      </p:cBhvr>
                                    </p:animEffect>
                                  </p:childTnLst>
                                </p:cTn>
                              </p:par>
                              <p:par>
                                <p:cTn id="92" presetID="10" presetClass="entr" presetSubtype="0" fill="hold" nodeType="withEffect">
                                  <p:stCondLst>
                                    <p:cond delay="0"/>
                                  </p:stCondLst>
                                  <p:childTnLst>
                                    <p:set>
                                      <p:cBhvr>
                                        <p:cTn id="93" dur="1" fill="hold">
                                          <p:stCondLst>
                                            <p:cond delay="0"/>
                                          </p:stCondLst>
                                        </p:cTn>
                                        <p:tgtEl>
                                          <p:spTgt spid="61"/>
                                        </p:tgtEl>
                                        <p:attrNameLst>
                                          <p:attrName>style.visibility</p:attrName>
                                        </p:attrNameLst>
                                      </p:cBhvr>
                                      <p:to>
                                        <p:strVal val="visible"/>
                                      </p:to>
                                    </p:set>
                                    <p:animEffect transition="in" filter="fade">
                                      <p:cBhvr>
                                        <p:cTn id="94" dur="500"/>
                                        <p:tgtEl>
                                          <p:spTgt spid="61"/>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59"/>
                                        </p:tgtEl>
                                        <p:attrNameLst>
                                          <p:attrName>style.visibility</p:attrName>
                                        </p:attrNameLst>
                                      </p:cBhvr>
                                      <p:to>
                                        <p:strVal val="visible"/>
                                      </p:to>
                                    </p:set>
                                    <p:animEffect transition="in" filter="fade">
                                      <p:cBhvr>
                                        <p:cTn id="99" dur="500"/>
                                        <p:tgtEl>
                                          <p:spTgt spid="59"/>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60"/>
                                        </p:tgtEl>
                                        <p:attrNameLst>
                                          <p:attrName>style.visibility</p:attrName>
                                        </p:attrNameLst>
                                      </p:cBhvr>
                                      <p:to>
                                        <p:strVal val="visible"/>
                                      </p:to>
                                    </p:set>
                                    <p:animEffect transition="in" filter="fade">
                                      <p:cBhvr>
                                        <p:cTn id="102" dur="500"/>
                                        <p:tgtEl>
                                          <p:spTgt spid="60"/>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21"/>
                                        </p:tgtEl>
                                        <p:attrNameLst>
                                          <p:attrName>style.visibility</p:attrName>
                                        </p:attrNameLst>
                                      </p:cBhvr>
                                      <p:to>
                                        <p:strVal val="visible"/>
                                      </p:to>
                                    </p:set>
                                    <p:animEffect transition="in" filter="fade">
                                      <p:cBhvr>
                                        <p:cTn id="107" dur="500"/>
                                        <p:tgtEl>
                                          <p:spTgt spid="21"/>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18"/>
                                        </p:tgtEl>
                                        <p:attrNameLst>
                                          <p:attrName>style.visibility</p:attrName>
                                        </p:attrNameLst>
                                      </p:cBhvr>
                                      <p:to>
                                        <p:strVal val="visible"/>
                                      </p:to>
                                    </p:set>
                                    <p:animEffect transition="in" filter="fade">
                                      <p:cBhvr>
                                        <p:cTn id="1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23" grpId="0" animBg="1"/>
      <p:bldP spid="25" grpId="0" animBg="1"/>
      <p:bldP spid="27" grpId="0" animBg="1"/>
      <p:bldP spid="28" grpId="0" animBg="1"/>
      <p:bldP spid="39" grpId="0" animBg="1"/>
      <p:bldP spid="57" grpId="0" animBg="1"/>
      <p:bldP spid="59" grpId="0" animBg="1"/>
      <p:bldP spid="6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A4EE0-997C-4874-938E-FFFC69A64B24}"/>
              </a:ext>
            </a:extLst>
          </p:cNvPr>
          <p:cNvSpPr>
            <a:spLocks noGrp="1"/>
          </p:cNvSpPr>
          <p:nvPr>
            <p:ph type="title"/>
          </p:nvPr>
        </p:nvSpPr>
        <p:spPr>
          <a:xfrm>
            <a:off x="902189" y="213132"/>
            <a:ext cx="7338060" cy="1131570"/>
          </a:xfrm>
        </p:spPr>
        <p:txBody>
          <a:bodyPr>
            <a:normAutofit/>
          </a:bodyPr>
          <a:lstStyle/>
          <a:p>
            <a:r>
              <a:rPr lang="en-GB" dirty="0"/>
              <a:t>Use these to help with your analysis</a:t>
            </a:r>
          </a:p>
        </p:txBody>
      </p:sp>
      <p:sp>
        <p:nvSpPr>
          <p:cNvPr id="4" name="Slide Number Placeholder 3">
            <a:extLst>
              <a:ext uri="{FF2B5EF4-FFF2-40B4-BE49-F238E27FC236}">
                <a16:creationId xmlns:a16="http://schemas.microsoft.com/office/drawing/2014/main" id="{056E06D6-F4E1-4DB3-AD94-D2ECA5C8F944}"/>
              </a:ext>
            </a:extLst>
          </p:cNvPr>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pPr>
                <a:spcAft>
                  <a:spcPts val="600"/>
                </a:spcAft>
              </a:pPr>
              <a:t>45</a:t>
            </a:fld>
            <a:endParaRPr lang="en-GB"/>
          </a:p>
        </p:txBody>
      </p:sp>
      <p:graphicFrame>
        <p:nvGraphicFramePr>
          <p:cNvPr id="8" name="Content Placeholder 2">
            <a:extLst>
              <a:ext uri="{FF2B5EF4-FFF2-40B4-BE49-F238E27FC236}">
                <a16:creationId xmlns:a16="http://schemas.microsoft.com/office/drawing/2014/main" id="{259B588D-4FAA-4E1C-8060-B834C74AE4DB}"/>
              </a:ext>
            </a:extLst>
          </p:cNvPr>
          <p:cNvGraphicFramePr>
            <a:graphicFrameLocks noGrp="1"/>
          </p:cNvGraphicFramePr>
          <p:nvPr>
            <p:ph idx="1"/>
            <p:extLst>
              <p:ext uri="{D42A27DB-BD31-4B8C-83A1-F6EECF244321}">
                <p14:modId xmlns:p14="http://schemas.microsoft.com/office/powerpoint/2010/main" val="4119643714"/>
              </p:ext>
            </p:extLst>
          </p:nvPr>
        </p:nvGraphicFramePr>
        <p:xfrm>
          <a:off x="595915" y="1825131"/>
          <a:ext cx="3199243" cy="29596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1BDFF803-59AE-4F37-8C27-167560A0544A}"/>
              </a:ext>
            </a:extLst>
          </p:cNvPr>
          <p:cNvPicPr>
            <a:picLocks noChangeAspect="1"/>
          </p:cNvPicPr>
          <p:nvPr/>
        </p:nvPicPr>
        <p:blipFill>
          <a:blip r:embed="rId7"/>
          <a:stretch>
            <a:fillRect/>
          </a:stretch>
        </p:blipFill>
        <p:spPr>
          <a:xfrm>
            <a:off x="4155349" y="1825131"/>
            <a:ext cx="4331776" cy="1486645"/>
          </a:xfrm>
          <a:prstGeom prst="rect">
            <a:avLst/>
          </a:prstGeom>
        </p:spPr>
      </p:pic>
    </p:spTree>
    <p:extLst>
      <p:ext uri="{BB962C8B-B14F-4D97-AF65-F5344CB8AC3E}">
        <p14:creationId xmlns:p14="http://schemas.microsoft.com/office/powerpoint/2010/main" val="13073414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66927" y="628984"/>
            <a:ext cx="2782493" cy="3885532"/>
          </a:xfrm>
        </p:spPr>
        <p:txBody>
          <a:bodyPr>
            <a:normAutofit/>
          </a:bodyPr>
          <a:lstStyle/>
          <a:p>
            <a:r>
              <a:rPr lang="en-GB" sz="2700" dirty="0">
                <a:solidFill>
                  <a:schemeClr val="tx1"/>
                </a:solidFill>
              </a:rPr>
              <a:t>Summary</a:t>
            </a:r>
          </a:p>
        </p:txBody>
      </p:sp>
      <p:sp>
        <p:nvSpPr>
          <p:cNvPr id="11" name="Rectangle 10">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753" y="628985"/>
            <a:ext cx="4367496" cy="3885531"/>
          </a:xfrm>
        </p:spPr>
        <p:txBody>
          <a:bodyPr anchor="ctr">
            <a:normAutofit/>
          </a:bodyPr>
          <a:lstStyle/>
          <a:p>
            <a:pPr marL="0" indent="0">
              <a:buNone/>
            </a:pPr>
            <a:r>
              <a:rPr lang="en-GB" sz="2400" dirty="0">
                <a:solidFill>
                  <a:schemeClr val="bg2"/>
                </a:solidFill>
              </a:rPr>
              <a:t>Unpredictability in games</a:t>
            </a:r>
          </a:p>
          <a:p>
            <a:pPr marL="0" indent="0">
              <a:buNone/>
            </a:pPr>
            <a:r>
              <a:rPr lang="en-GB" sz="2400" dirty="0">
                <a:solidFill>
                  <a:schemeClr val="bg2"/>
                </a:solidFill>
              </a:rPr>
              <a:t>Games Mechanics </a:t>
            </a:r>
          </a:p>
          <a:p>
            <a:pPr marL="0" indent="0">
              <a:buNone/>
            </a:pPr>
            <a:r>
              <a:rPr lang="en-GB" sz="2400" dirty="0">
                <a:solidFill>
                  <a:schemeClr val="bg2"/>
                </a:solidFill>
              </a:rPr>
              <a:t>Types of Mechanics</a:t>
            </a:r>
          </a:p>
          <a:p>
            <a:pPr marL="0" indent="0">
              <a:buNone/>
            </a:pPr>
            <a:r>
              <a:rPr lang="en-GB" sz="2400" dirty="0">
                <a:solidFill>
                  <a:schemeClr val="bg2"/>
                </a:solidFill>
              </a:rPr>
              <a:t>Mechanics as Metaphor</a:t>
            </a:r>
          </a:p>
          <a:p>
            <a:pPr marL="0" indent="0">
              <a:buNone/>
            </a:pPr>
            <a:r>
              <a:rPr lang="en-GB" sz="2400" dirty="0">
                <a:solidFill>
                  <a:schemeClr val="bg2"/>
                </a:solidFill>
              </a:rPr>
              <a:t>Frame Work</a:t>
            </a:r>
          </a:p>
        </p:txBody>
      </p:sp>
      <p:sp>
        <p:nvSpPr>
          <p:cNvPr id="4" name="Slide Number Placeholder 3"/>
          <p:cNvSpPr>
            <a:spLocks noGrp="1"/>
          </p:cNvSpPr>
          <p:nvPr>
            <p:ph type="sldNum" sz="quarter" idx="12"/>
          </p:nvPr>
        </p:nvSpPr>
        <p:spPr>
          <a:xfrm>
            <a:off x="7994195" y="4817140"/>
            <a:ext cx="709698" cy="273844"/>
          </a:xfrm>
        </p:spPr>
        <p:txBody>
          <a:bodyPr>
            <a:normAutofit/>
          </a:bodyPr>
          <a:lstStyle/>
          <a:p>
            <a:pPr>
              <a:spcAft>
                <a:spcPts val="600"/>
              </a:spcAft>
            </a:pPr>
            <a:fld id="{93D4C1C2-5B6E-2F46-9ED0-2C366A772FD4}" type="slidenum">
              <a:rPr lang="en-GB">
                <a:solidFill>
                  <a:schemeClr val="bg2"/>
                </a:solidFill>
              </a:rPr>
              <a:pPr>
                <a:spcAft>
                  <a:spcPts val="600"/>
                </a:spcAft>
              </a:pPr>
              <a:t>46</a:t>
            </a:fld>
            <a:endParaRPr lang="en-GB">
              <a:solidFill>
                <a:schemeClr val="bg2"/>
              </a:solidFill>
            </a:endParaRPr>
          </a:p>
        </p:txBody>
      </p:sp>
    </p:spTree>
    <p:extLst>
      <p:ext uri="{BB962C8B-B14F-4D97-AF65-F5344CB8AC3E}">
        <p14:creationId xmlns:p14="http://schemas.microsoft.com/office/powerpoint/2010/main" val="2107401215"/>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90781-8B60-4F35-AB46-1B2F6B79A7AB}"/>
              </a:ext>
            </a:extLst>
          </p:cNvPr>
          <p:cNvSpPr>
            <a:spLocks noGrp="1"/>
          </p:cNvSpPr>
          <p:nvPr>
            <p:ph type="title"/>
          </p:nvPr>
        </p:nvSpPr>
        <p:spPr/>
        <p:txBody>
          <a:bodyPr/>
          <a:lstStyle/>
          <a:p>
            <a:r>
              <a:rPr lang="en-GB" dirty="0"/>
              <a:t>Rules</a:t>
            </a:r>
          </a:p>
        </p:txBody>
      </p:sp>
      <p:sp>
        <p:nvSpPr>
          <p:cNvPr id="3" name="Content Placeholder 2">
            <a:extLst>
              <a:ext uri="{FF2B5EF4-FFF2-40B4-BE49-F238E27FC236}">
                <a16:creationId xmlns:a16="http://schemas.microsoft.com/office/drawing/2014/main" id="{6DF92497-0A50-4BBD-9FC2-9C8DBBF99E04}"/>
              </a:ext>
            </a:extLst>
          </p:cNvPr>
          <p:cNvSpPr>
            <a:spLocks noGrp="1"/>
          </p:cNvSpPr>
          <p:nvPr>
            <p:ph idx="1"/>
          </p:nvPr>
        </p:nvSpPr>
        <p:spPr>
          <a:xfrm>
            <a:off x="893480" y="1662461"/>
            <a:ext cx="5336991" cy="3154680"/>
          </a:xfrm>
        </p:spPr>
        <p:txBody>
          <a:bodyPr/>
          <a:lstStyle/>
          <a:p>
            <a:r>
              <a:rPr lang="en-GB" dirty="0"/>
              <a:t>There is one very important part of mechanics that I have only touched on this week. </a:t>
            </a:r>
          </a:p>
          <a:p>
            <a:r>
              <a:rPr lang="en-GB" dirty="0"/>
              <a:t>Have I cover all aspects of mechanics……no I have but I given you the foundations. Build upon this and research further read the materials on </a:t>
            </a:r>
            <a:r>
              <a:rPr lang="en-GB" dirty="0" err="1"/>
              <a:t>Talis</a:t>
            </a:r>
            <a:r>
              <a:rPr lang="en-GB" dirty="0"/>
              <a:t> please.</a:t>
            </a:r>
          </a:p>
        </p:txBody>
      </p:sp>
      <p:sp>
        <p:nvSpPr>
          <p:cNvPr id="4" name="Slide Number Placeholder 3">
            <a:extLst>
              <a:ext uri="{FF2B5EF4-FFF2-40B4-BE49-F238E27FC236}">
                <a16:creationId xmlns:a16="http://schemas.microsoft.com/office/drawing/2014/main" id="{3A1B9A9E-F83E-4015-BF0B-F53D858A7AB2}"/>
              </a:ext>
            </a:extLst>
          </p:cNvPr>
          <p:cNvSpPr>
            <a:spLocks noGrp="1"/>
          </p:cNvSpPr>
          <p:nvPr>
            <p:ph type="sldNum" sz="quarter" idx="12"/>
          </p:nvPr>
        </p:nvSpPr>
        <p:spPr/>
        <p:txBody>
          <a:bodyPr/>
          <a:lstStyle/>
          <a:p>
            <a:fld id="{93D4C1C2-5B6E-2F46-9ED0-2C366A772FD4}" type="slidenum">
              <a:rPr lang="en-GB" smtClean="0"/>
              <a:t>47</a:t>
            </a:fld>
            <a:endParaRPr lang="en-GB"/>
          </a:p>
        </p:txBody>
      </p:sp>
      <p:pic>
        <p:nvPicPr>
          <p:cNvPr id="2050" name="Picture 2" descr="Image result for rules">
            <a:extLst>
              <a:ext uri="{FF2B5EF4-FFF2-40B4-BE49-F238E27FC236}">
                <a16:creationId xmlns:a16="http://schemas.microsoft.com/office/drawing/2014/main" id="{16847262-508C-497A-B1F2-B12631B750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30198">
            <a:off x="5324466" y="691505"/>
            <a:ext cx="3974079" cy="14861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7259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90781-8B60-4F35-AB46-1B2F6B79A7AB}"/>
              </a:ext>
            </a:extLst>
          </p:cNvPr>
          <p:cNvSpPr>
            <a:spLocks noGrp="1"/>
          </p:cNvSpPr>
          <p:nvPr>
            <p:ph type="title"/>
          </p:nvPr>
        </p:nvSpPr>
        <p:spPr/>
        <p:txBody>
          <a:bodyPr/>
          <a:lstStyle/>
          <a:p>
            <a:r>
              <a:rPr lang="en-GB" dirty="0"/>
              <a:t>Hey, what do we now</a:t>
            </a:r>
          </a:p>
        </p:txBody>
      </p:sp>
      <p:sp>
        <p:nvSpPr>
          <p:cNvPr id="3" name="Content Placeholder 2">
            <a:extLst>
              <a:ext uri="{FF2B5EF4-FFF2-40B4-BE49-F238E27FC236}">
                <a16:creationId xmlns:a16="http://schemas.microsoft.com/office/drawing/2014/main" id="{6DF92497-0A50-4BBD-9FC2-9C8DBBF99E04}"/>
              </a:ext>
            </a:extLst>
          </p:cNvPr>
          <p:cNvSpPr>
            <a:spLocks noGrp="1"/>
          </p:cNvSpPr>
          <p:nvPr>
            <p:ph idx="1"/>
          </p:nvPr>
        </p:nvSpPr>
        <p:spPr>
          <a:xfrm>
            <a:off x="893480" y="1508760"/>
            <a:ext cx="7264402" cy="3154680"/>
          </a:xfrm>
        </p:spPr>
        <p:txBody>
          <a:bodyPr/>
          <a:lstStyle/>
          <a:p>
            <a:r>
              <a:rPr lang="en-GB" dirty="0"/>
              <a:t>Think about using the formats introduced today to break down you analyses.</a:t>
            </a:r>
          </a:p>
          <a:p>
            <a:endParaRPr lang="en-GB" dirty="0"/>
          </a:p>
          <a:p>
            <a:r>
              <a:rPr lang="en-GB" dirty="0"/>
              <a:t>Should I be writing at this stage no, playing your selected title, note taking and reading to find resources.</a:t>
            </a:r>
          </a:p>
          <a:p>
            <a:endParaRPr lang="en-GB" dirty="0"/>
          </a:p>
          <a:p>
            <a:r>
              <a:rPr lang="en-GB" dirty="0"/>
              <a:t>You all should have selected a title at this point. </a:t>
            </a:r>
          </a:p>
          <a:p>
            <a:endParaRPr lang="en-GB" dirty="0"/>
          </a:p>
        </p:txBody>
      </p:sp>
      <p:sp>
        <p:nvSpPr>
          <p:cNvPr id="4" name="Slide Number Placeholder 3">
            <a:extLst>
              <a:ext uri="{FF2B5EF4-FFF2-40B4-BE49-F238E27FC236}">
                <a16:creationId xmlns:a16="http://schemas.microsoft.com/office/drawing/2014/main" id="{3A1B9A9E-F83E-4015-BF0B-F53D858A7AB2}"/>
              </a:ext>
            </a:extLst>
          </p:cNvPr>
          <p:cNvSpPr>
            <a:spLocks noGrp="1"/>
          </p:cNvSpPr>
          <p:nvPr>
            <p:ph type="sldNum" sz="quarter" idx="12"/>
          </p:nvPr>
        </p:nvSpPr>
        <p:spPr/>
        <p:txBody>
          <a:bodyPr/>
          <a:lstStyle/>
          <a:p>
            <a:fld id="{93D4C1C2-5B6E-2F46-9ED0-2C366A772FD4}" type="slidenum">
              <a:rPr lang="en-GB" smtClean="0"/>
              <a:t>48</a:t>
            </a:fld>
            <a:endParaRPr lang="en-GB"/>
          </a:p>
        </p:txBody>
      </p:sp>
    </p:spTree>
    <p:extLst>
      <p:ext uri="{BB962C8B-B14F-4D97-AF65-F5344CB8AC3E}">
        <p14:creationId xmlns:p14="http://schemas.microsoft.com/office/powerpoint/2010/main" val="1460761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D0391-2B29-4C53-B1E5-B3C32DEA43FC}"/>
              </a:ext>
            </a:extLst>
          </p:cNvPr>
          <p:cNvSpPr>
            <a:spLocks noGrp="1"/>
          </p:cNvSpPr>
          <p:nvPr>
            <p:ph type="title"/>
          </p:nvPr>
        </p:nvSpPr>
        <p:spPr/>
        <p:txBody>
          <a:bodyPr/>
          <a:lstStyle/>
          <a:p>
            <a:r>
              <a:rPr lang="en-GB" dirty="0"/>
              <a:t>Definition of a mechanic</a:t>
            </a:r>
          </a:p>
        </p:txBody>
      </p:sp>
      <p:sp>
        <p:nvSpPr>
          <p:cNvPr id="3" name="Content Placeholder 2">
            <a:extLst>
              <a:ext uri="{FF2B5EF4-FFF2-40B4-BE49-F238E27FC236}">
                <a16:creationId xmlns:a16="http://schemas.microsoft.com/office/drawing/2014/main" id="{CE1F10A3-8763-4504-BC44-2BFA5CF91CA8}"/>
              </a:ext>
            </a:extLst>
          </p:cNvPr>
          <p:cNvSpPr>
            <a:spLocks noGrp="1"/>
          </p:cNvSpPr>
          <p:nvPr>
            <p:ph idx="1"/>
          </p:nvPr>
        </p:nvSpPr>
        <p:spPr/>
        <p:txBody>
          <a:bodyPr/>
          <a:lstStyle/>
          <a:p>
            <a:pPr fontAlgn="base"/>
            <a:r>
              <a:rPr lang="en-GB" i="1" dirty="0"/>
              <a:t>Core Mechanics represent the essential moment-to-moment activity of players. During a game, core mechanics create patterns of repeated behaviour, the experiential building blocks of play.“</a:t>
            </a:r>
            <a:br>
              <a:rPr lang="en-GB" i="1" dirty="0"/>
            </a:br>
            <a:r>
              <a:rPr lang="en-GB" b="1" i="1" dirty="0"/>
              <a:t>Katie </a:t>
            </a:r>
            <a:r>
              <a:rPr lang="en-GB" b="1" i="1" dirty="0" err="1"/>
              <a:t>Salen</a:t>
            </a:r>
            <a:r>
              <a:rPr lang="en-GB" b="1" i="1" dirty="0"/>
              <a:t> and Eric Zimmerman: Rules of Play </a:t>
            </a:r>
          </a:p>
          <a:p>
            <a:pPr marL="0" indent="0" fontAlgn="base">
              <a:buNone/>
            </a:pPr>
            <a:endParaRPr lang="en-GB" i="1" dirty="0"/>
          </a:p>
          <a:p>
            <a:pPr fontAlgn="base"/>
            <a:r>
              <a:rPr lang="en-GB" i="1" dirty="0"/>
              <a:t>“Mechanics are the various actions, behaviours and control mechanisms afforded to the player within a game context. The mechanics support overall gameplay dynamics”</a:t>
            </a:r>
            <a:br>
              <a:rPr lang="en-GB" i="1" dirty="0"/>
            </a:br>
            <a:r>
              <a:rPr lang="en-GB" b="1" i="1" dirty="0"/>
              <a:t>Robin </a:t>
            </a:r>
            <a:r>
              <a:rPr lang="en-GB" b="1" i="1" dirty="0" err="1"/>
              <a:t>Hunicke</a:t>
            </a:r>
            <a:r>
              <a:rPr lang="en-GB" b="1" i="1" dirty="0"/>
              <a:t>, Marc LeBlanc and Robert </a:t>
            </a:r>
            <a:r>
              <a:rPr lang="en-GB" b="1" i="1" dirty="0" err="1"/>
              <a:t>Zubek</a:t>
            </a:r>
            <a:r>
              <a:rPr lang="en-GB" b="1" i="1" dirty="0"/>
              <a:t>: </a:t>
            </a:r>
            <a:r>
              <a:rPr lang="en-GB" b="1" i="1" dirty="0">
                <a:hlinkClick r:id="rId2"/>
              </a:rPr>
              <a:t>MDA Frame Work</a:t>
            </a:r>
            <a:endParaRPr lang="en-GB" i="1" dirty="0"/>
          </a:p>
          <a:p>
            <a:endParaRPr lang="en-GB" dirty="0"/>
          </a:p>
        </p:txBody>
      </p:sp>
      <p:sp>
        <p:nvSpPr>
          <p:cNvPr id="4" name="Slide Number Placeholder 3">
            <a:extLst>
              <a:ext uri="{FF2B5EF4-FFF2-40B4-BE49-F238E27FC236}">
                <a16:creationId xmlns:a16="http://schemas.microsoft.com/office/drawing/2014/main" id="{60FFE431-575E-4803-B7A2-A7D873414F2A}"/>
              </a:ext>
            </a:extLst>
          </p:cNvPr>
          <p:cNvSpPr>
            <a:spLocks noGrp="1"/>
          </p:cNvSpPr>
          <p:nvPr>
            <p:ph type="sldNum" sz="quarter" idx="12"/>
          </p:nvPr>
        </p:nvSpPr>
        <p:spPr/>
        <p:txBody>
          <a:bodyPr/>
          <a:lstStyle/>
          <a:p>
            <a:fld id="{93D4C1C2-5B6E-2F46-9ED0-2C366A772FD4}" type="slidenum">
              <a:rPr lang="en-GB" smtClean="0"/>
              <a:t>5</a:t>
            </a:fld>
            <a:endParaRPr lang="en-GB"/>
          </a:p>
        </p:txBody>
      </p:sp>
    </p:spTree>
    <p:extLst>
      <p:ext uri="{BB962C8B-B14F-4D97-AF65-F5344CB8AC3E}">
        <p14:creationId xmlns:p14="http://schemas.microsoft.com/office/powerpoint/2010/main" val="1233261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Mechanics</a:t>
            </a:r>
          </a:p>
        </p:txBody>
      </p:sp>
      <p:sp>
        <p:nvSpPr>
          <p:cNvPr id="3" name="Content Placeholder 2"/>
          <p:cNvSpPr>
            <a:spLocks noGrp="1"/>
          </p:cNvSpPr>
          <p:nvPr>
            <p:ph idx="1"/>
          </p:nvPr>
        </p:nvSpPr>
        <p:spPr/>
        <p:txBody>
          <a:bodyPr>
            <a:normAutofit lnSpcReduction="10000"/>
          </a:bodyPr>
          <a:lstStyle/>
          <a:p>
            <a:r>
              <a:rPr lang="en-GB" dirty="0"/>
              <a:t>Tic-Tac-Toe</a:t>
            </a:r>
          </a:p>
          <a:p>
            <a:pPr lvl="2"/>
            <a:endParaRPr lang="en-GB" dirty="0"/>
          </a:p>
          <a:p>
            <a:pPr lvl="1"/>
            <a:r>
              <a:rPr lang="en-GB" dirty="0"/>
              <a:t>Objective</a:t>
            </a:r>
          </a:p>
          <a:p>
            <a:pPr lvl="2"/>
            <a:r>
              <a:rPr lang="en-GB" dirty="0"/>
              <a:t>Get three of your X or O in a row to win</a:t>
            </a:r>
          </a:p>
          <a:p>
            <a:pPr lvl="2"/>
            <a:endParaRPr lang="en-GB" dirty="0"/>
          </a:p>
          <a:p>
            <a:pPr lvl="1"/>
            <a:r>
              <a:rPr lang="en-GB" dirty="0"/>
              <a:t>Mechanics</a:t>
            </a:r>
          </a:p>
          <a:p>
            <a:pPr lvl="2"/>
            <a:r>
              <a:rPr lang="en-GB" dirty="0"/>
              <a:t>3x3 Table used</a:t>
            </a:r>
          </a:p>
          <a:p>
            <a:pPr lvl="2"/>
            <a:r>
              <a:rPr lang="en-GB" dirty="0"/>
              <a:t>Players take turns</a:t>
            </a:r>
          </a:p>
          <a:p>
            <a:pPr lvl="2"/>
            <a:r>
              <a:rPr lang="en-GB" dirty="0"/>
              <a:t>First player marks X / Second player marks O</a:t>
            </a:r>
          </a:p>
          <a:p>
            <a:pPr lvl="2"/>
            <a:r>
              <a:rPr lang="en-GB" dirty="0"/>
              <a:t>Draw a line through to indicate the winner</a:t>
            </a:r>
          </a:p>
          <a:p>
            <a:pPr lvl="2"/>
            <a:endParaRPr lang="en-GB" dirty="0"/>
          </a:p>
          <a:p>
            <a:pPr lvl="1"/>
            <a:r>
              <a:rPr lang="en-GB" dirty="0"/>
              <a:t>Rules</a:t>
            </a:r>
          </a:p>
          <a:p>
            <a:pPr lvl="2"/>
            <a:r>
              <a:rPr lang="en-GB" dirty="0"/>
              <a:t>Players can only put down 1 X/O at a time</a:t>
            </a:r>
          </a:p>
          <a:p>
            <a:pPr lvl="2"/>
            <a:endParaRPr lang="en-GB" dirty="0"/>
          </a:p>
          <a:p>
            <a:pPr lvl="2"/>
            <a:endParaRPr lang="en-GB" dirty="0"/>
          </a:p>
          <a:p>
            <a:pPr lvl="1"/>
            <a:endParaRPr lang="en-GB" dirty="0"/>
          </a:p>
          <a:p>
            <a:pPr lvl="2"/>
            <a:endParaRPr lang="en-GB" dirty="0"/>
          </a:p>
          <a:p>
            <a:endParaRPr lang="en-GB" dirty="0"/>
          </a:p>
        </p:txBody>
      </p:sp>
      <p:sp>
        <p:nvSpPr>
          <p:cNvPr id="5" name="Slide Number Placeholder 4"/>
          <p:cNvSpPr>
            <a:spLocks noGrp="1"/>
          </p:cNvSpPr>
          <p:nvPr>
            <p:ph type="sldNum" sz="quarter" idx="12"/>
          </p:nvPr>
        </p:nvSpPr>
        <p:spPr/>
        <p:txBody>
          <a:bodyPr/>
          <a:lstStyle/>
          <a:p>
            <a:fld id="{A15609E0-BA2B-4AF6-8050-F600B112DCED}" type="slidenum">
              <a:rPr lang="en-US" smtClean="0"/>
              <a:pPr/>
              <a:t>6</a:t>
            </a:fld>
            <a:endParaRPr lang="en-US"/>
          </a:p>
        </p:txBody>
      </p:sp>
      <p:pic>
        <p:nvPicPr>
          <p:cNvPr id="61442" name="Picture 2" descr="http://www.zeewe.com/blog/wp-content/uploads/2011/08/Jogo_da_velha_-_tic_tac_toe.png"/>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5428037" y="1973493"/>
            <a:ext cx="3275856" cy="2080433"/>
          </a:xfrm>
          <a:prstGeom prst="rect">
            <a:avLst/>
          </a:prstGeom>
          <a:noFill/>
        </p:spPr>
      </p:pic>
    </p:spTree>
    <p:extLst>
      <p:ext uri="{BB962C8B-B14F-4D97-AF65-F5344CB8AC3E}">
        <p14:creationId xmlns:p14="http://schemas.microsoft.com/office/powerpoint/2010/main" val="417648993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44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anim calcmode="lin" valueType="num">
                                      <p:cBhvr additive="base">
                                        <p:cTn id="31"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11" end="11"/>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anim calcmode="lin" valueType="num">
                                      <p:cBhvr additive="base">
                                        <p:cTn id="3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Lets look at a basic mechanic</a:t>
            </a:r>
          </a:p>
        </p:txBody>
      </p:sp>
      <p:sp>
        <p:nvSpPr>
          <p:cNvPr id="4" name="Slide Number Placeholder 3"/>
          <p:cNvSpPr>
            <a:spLocks noGrp="1"/>
          </p:cNvSpPr>
          <p:nvPr>
            <p:ph type="sldNum" sz="quarter" idx="12"/>
          </p:nvPr>
        </p:nvSpPr>
        <p:spPr/>
        <p:txBody>
          <a:bodyPr/>
          <a:lstStyle/>
          <a:p>
            <a:fld id="{93D4C1C2-5B6E-2F46-9ED0-2C366A772FD4}" type="slidenum">
              <a:rPr lang="en-GB" smtClean="0"/>
              <a:t>7</a:t>
            </a:fld>
            <a:endParaRPr lang="en-GB"/>
          </a:p>
        </p:txBody>
      </p:sp>
      <p:sp>
        <p:nvSpPr>
          <p:cNvPr id="8" name="TextBox 7">
            <a:extLst>
              <a:ext uri="{FF2B5EF4-FFF2-40B4-BE49-F238E27FC236}">
                <a16:creationId xmlns:a16="http://schemas.microsoft.com/office/drawing/2014/main" id="{6D9FE8DE-24C2-4199-83CE-4CA4A9BFE7D3}"/>
              </a:ext>
            </a:extLst>
          </p:cNvPr>
          <p:cNvSpPr txBox="1"/>
          <p:nvPr/>
        </p:nvSpPr>
        <p:spPr>
          <a:xfrm>
            <a:off x="437990" y="1705855"/>
            <a:ext cx="2335946" cy="2031325"/>
          </a:xfrm>
          <a:prstGeom prst="rect">
            <a:avLst/>
          </a:prstGeom>
          <a:noFill/>
        </p:spPr>
        <p:txBody>
          <a:bodyPr wrap="square" rtlCol="0">
            <a:spAutoFit/>
          </a:bodyPr>
          <a:lstStyle/>
          <a:p>
            <a:r>
              <a:rPr lang="en-GB" dirty="0"/>
              <a:t>Name the four mechanics on Tetris</a:t>
            </a:r>
          </a:p>
          <a:p>
            <a:endParaRPr lang="en-GB" dirty="0"/>
          </a:p>
          <a:p>
            <a:pPr marL="342900" indent="-342900">
              <a:buFont typeface="+mj-lt"/>
              <a:buAutoNum type="arabicPeriod"/>
            </a:pPr>
            <a:r>
              <a:rPr lang="en-GB" dirty="0"/>
              <a:t>Rotation system</a:t>
            </a:r>
          </a:p>
          <a:p>
            <a:pPr marL="342900" indent="-342900">
              <a:buFont typeface="+mj-lt"/>
              <a:buAutoNum type="arabicPeriod"/>
            </a:pPr>
            <a:r>
              <a:rPr lang="en-GB" dirty="0"/>
              <a:t>Randomizers</a:t>
            </a:r>
          </a:p>
          <a:p>
            <a:pPr marL="342900" indent="-342900">
              <a:buFont typeface="+mj-lt"/>
              <a:buAutoNum type="arabicPeriod"/>
            </a:pPr>
            <a:r>
              <a:rPr lang="en-GB" dirty="0"/>
              <a:t>Scoring Systems</a:t>
            </a:r>
          </a:p>
          <a:p>
            <a:pPr marL="342900" indent="-342900">
              <a:buFont typeface="+mj-lt"/>
              <a:buAutoNum type="arabicPeriod"/>
            </a:pPr>
            <a:r>
              <a:rPr lang="en-GB" dirty="0"/>
              <a:t>Mobility</a:t>
            </a:r>
          </a:p>
        </p:txBody>
      </p:sp>
      <p:pic>
        <p:nvPicPr>
          <p:cNvPr id="6" name="tetris">
            <a:hlinkClick r:id="" action="ppaction://media"/>
            <a:extLst>
              <a:ext uri="{FF2B5EF4-FFF2-40B4-BE49-F238E27FC236}">
                <a16:creationId xmlns:a16="http://schemas.microsoft.com/office/drawing/2014/main" id="{616018DF-1D50-41F9-8DE9-D97A883198E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3068268" y="1508125"/>
            <a:ext cx="5635625" cy="3155950"/>
          </a:xfrm>
        </p:spPr>
      </p:pic>
    </p:spTree>
    <p:extLst>
      <p:ext uri="{BB962C8B-B14F-4D97-AF65-F5344CB8AC3E}">
        <p14:creationId xmlns:p14="http://schemas.microsoft.com/office/powerpoint/2010/main" val="1244931076"/>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065"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anim calcmode="lin" valueType="num">
                                      <p:cBhvr additive="base">
                                        <p:cTn id="11"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 calcmode="lin" valueType="num">
                                      <p:cBhvr additive="base">
                                        <p:cTn id="17"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anim calcmode="lin" valueType="num">
                                      <p:cBhvr additive="base">
                                        <p:cTn id="23"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
                                            <p:txEl>
                                              <p:pRg st="5" end="5"/>
                                            </p:txEl>
                                          </p:spTgt>
                                        </p:tgtEl>
                                        <p:attrNameLst>
                                          <p:attrName>style.visibility</p:attrName>
                                        </p:attrNameLst>
                                      </p:cBhvr>
                                      <p:to>
                                        <p:strVal val="visible"/>
                                      </p:to>
                                    </p:set>
                                    <p:anim calcmode="lin" valueType="num">
                                      <p:cBhvr additive="base">
                                        <p:cTn id="29"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31" fill="hold" display="0">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9A457F22-2034-4200-B6E4-5B8372AAC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62253"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A9DA7986-F4F5-4F92-94A3-343B2D7200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2735"/>
            <a:ext cx="3514725" cy="12296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35" name="Rectangle 2"/>
          <p:cNvSpPr>
            <a:spLocks noGrp="1"/>
          </p:cNvSpPr>
          <p:nvPr>
            <p:ph type="title"/>
          </p:nvPr>
        </p:nvSpPr>
        <p:spPr>
          <a:xfrm>
            <a:off x="325755" y="213132"/>
            <a:ext cx="2903108" cy="1131570"/>
          </a:xfrm>
        </p:spPr>
        <p:txBody>
          <a:bodyPr>
            <a:normAutofit/>
          </a:bodyPr>
          <a:lstStyle/>
          <a:p>
            <a:r>
              <a:rPr lang="en-GB" sz="2800" dirty="0">
                <a:solidFill>
                  <a:schemeClr val="tx2"/>
                </a:solidFill>
              </a:rPr>
              <a:t>Games are Unpredictable</a:t>
            </a:r>
            <a:endParaRPr lang="en-US" sz="2800" dirty="0">
              <a:solidFill>
                <a:schemeClr val="tx2"/>
              </a:solidFill>
            </a:endParaRPr>
          </a:p>
        </p:txBody>
      </p:sp>
      <p:sp>
        <p:nvSpPr>
          <p:cNvPr id="44036" name="Rectangle 3"/>
          <p:cNvSpPr>
            <a:spLocks noGrp="1"/>
          </p:cNvSpPr>
          <p:nvPr>
            <p:ph type="body" idx="1"/>
          </p:nvPr>
        </p:nvSpPr>
        <p:spPr>
          <a:xfrm>
            <a:off x="192009" y="1508759"/>
            <a:ext cx="3041207" cy="3094695"/>
          </a:xfrm>
        </p:spPr>
        <p:txBody>
          <a:bodyPr>
            <a:noAutofit/>
          </a:bodyPr>
          <a:lstStyle/>
          <a:p>
            <a:r>
              <a:rPr lang="en-US" sz="1400" dirty="0">
                <a:solidFill>
                  <a:schemeClr val="bg1"/>
                </a:solidFill>
              </a:rPr>
              <a:t>A  games outcome should not be clear from the start:</a:t>
            </a:r>
            <a:r>
              <a:rPr lang="en-GB" sz="1400" dirty="0">
                <a:solidFill>
                  <a:schemeClr val="bg1"/>
                </a:solidFill>
              </a:rPr>
              <a:t>A game that is predictable is usually not much fun.</a:t>
            </a:r>
            <a:endParaRPr lang="en-US" sz="1400" dirty="0">
              <a:solidFill>
                <a:schemeClr val="bg1"/>
              </a:solidFill>
            </a:endParaRPr>
          </a:p>
          <a:p>
            <a:r>
              <a:rPr lang="en-US" sz="1400" dirty="0">
                <a:solidFill>
                  <a:schemeClr val="bg1"/>
                </a:solidFill>
              </a:rPr>
              <a:t> To a certain extent games should be unpredictable. Dice /Spinner</a:t>
            </a:r>
          </a:p>
          <a:p>
            <a:r>
              <a:rPr lang="en-US" sz="1400" dirty="0">
                <a:solidFill>
                  <a:schemeClr val="bg1"/>
                </a:solidFill>
              </a:rPr>
              <a:t>What’s bad about having a game that is unpredictable especially in longer games? </a:t>
            </a:r>
          </a:p>
        </p:txBody>
      </p:sp>
      <p:sp>
        <p:nvSpPr>
          <p:cNvPr id="78" name="Rectangle 77">
            <a:extLst>
              <a:ext uri="{FF2B5EF4-FFF2-40B4-BE49-F238E27FC236}">
                <a16:creationId xmlns:a16="http://schemas.microsoft.com/office/drawing/2014/main" id="{428E76FD-76EE-4DE6-BBA4-EEA6E4B98C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8892" y="0"/>
            <a:ext cx="5675108" cy="5143500"/>
          </a:xfrm>
          <a:prstGeom prst="rect">
            <a:avLst/>
          </a:prstGeom>
          <a:solidFill>
            <a:schemeClr val="bg1"/>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pic>
        <p:nvPicPr>
          <p:cNvPr id="1026" name="Picture 2" descr="Image result for rock paper scissors">
            <a:extLst>
              <a:ext uri="{FF2B5EF4-FFF2-40B4-BE49-F238E27FC236}">
                <a16:creationId xmlns:a16="http://schemas.microsoft.com/office/drawing/2014/main" id="{B22A1C71-B8F2-4AA2-9DE6-FCEAEDE68A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2638" y="319866"/>
            <a:ext cx="2264479" cy="1273769"/>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5"/>
          <p:cNvSpPr>
            <a:spLocks noGrp="1"/>
          </p:cNvSpPr>
          <p:nvPr>
            <p:ph type="sldNum" sz="quarter" idx="12"/>
          </p:nvPr>
        </p:nvSpPr>
        <p:spPr>
          <a:xfrm>
            <a:off x="7994195" y="4817140"/>
            <a:ext cx="709698" cy="273844"/>
          </a:xfrm>
        </p:spPr>
        <p:txBody>
          <a:bodyPr>
            <a:normAutofit/>
          </a:bodyPr>
          <a:lstStyle/>
          <a:p>
            <a:pPr>
              <a:spcAft>
                <a:spcPts val="600"/>
              </a:spcAft>
            </a:pPr>
            <a:fld id="{82DD7537-A08F-4714-BCED-D6BB31464F4B}" type="slidenum">
              <a:rPr lang="en-US">
                <a:solidFill>
                  <a:schemeClr val="tx2"/>
                </a:solidFill>
              </a:rPr>
              <a:pPr>
                <a:spcAft>
                  <a:spcPts val="600"/>
                </a:spcAft>
              </a:pPr>
              <a:t>8</a:t>
            </a:fld>
            <a:endParaRPr lang="en-US">
              <a:solidFill>
                <a:schemeClr val="tx2"/>
              </a:solidFill>
            </a:endParaRPr>
          </a:p>
        </p:txBody>
      </p:sp>
      <p:sp>
        <p:nvSpPr>
          <p:cNvPr id="2" name="AutoShape 4" descr="Image result for solitaire with cards">
            <a:extLst>
              <a:ext uri="{FF2B5EF4-FFF2-40B4-BE49-F238E27FC236}">
                <a16:creationId xmlns:a16="http://schemas.microsoft.com/office/drawing/2014/main" id="{173825C5-576A-4EEB-926F-B1E36DFBD534}"/>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AutoShape 6" descr="Image result for solitaire with cards">
            <a:extLst>
              <a:ext uri="{FF2B5EF4-FFF2-40B4-BE49-F238E27FC236}">
                <a16:creationId xmlns:a16="http://schemas.microsoft.com/office/drawing/2014/main" id="{85ABC925-53C3-42A3-B57C-20F72D296E16}"/>
              </a:ext>
            </a:extLst>
          </p:cNvPr>
          <p:cNvSpPr>
            <a:spLocks noChangeAspect="1" noChangeArrowheads="1"/>
          </p:cNvSpPr>
          <p:nvPr/>
        </p:nvSpPr>
        <p:spPr bwMode="auto">
          <a:xfrm>
            <a:off x="4742046" y="2741796"/>
            <a:ext cx="134754" cy="13475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032" name="Picture 8" descr="Image result for solitaire with cards">
            <a:extLst>
              <a:ext uri="{FF2B5EF4-FFF2-40B4-BE49-F238E27FC236}">
                <a16:creationId xmlns:a16="http://schemas.microsoft.com/office/drawing/2014/main" id="{F4AD87BB-2650-4906-8BDE-1C02DAEDE33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02638" y="1807171"/>
            <a:ext cx="2264479" cy="119121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3">
            <a:extLst>
              <a:ext uri="{FF2B5EF4-FFF2-40B4-BE49-F238E27FC236}">
                <a16:creationId xmlns:a16="http://schemas.microsoft.com/office/drawing/2014/main" id="{4B1D0426-435B-412A-9750-B8D9C2A169E9}"/>
              </a:ext>
            </a:extLst>
          </p:cNvPr>
          <p:cNvSpPr txBox="1">
            <a:spLocks/>
          </p:cNvSpPr>
          <p:nvPr/>
        </p:nvSpPr>
        <p:spPr>
          <a:xfrm>
            <a:off x="6000863" y="840417"/>
            <a:ext cx="2757509" cy="1336685"/>
          </a:xfrm>
          <a:prstGeom prst="rect">
            <a:avLst/>
          </a:prstGeom>
        </p:spPr>
        <p:txBody>
          <a:bodyPr vert="horz" lIns="91440" tIns="45720" rIns="91440" bIns="45720" rtlCol="0">
            <a:normAutofit/>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r>
              <a:rPr lang="en-US" dirty="0">
                <a:solidFill>
                  <a:schemeClr val="tx2"/>
                </a:solidFill>
              </a:rPr>
              <a:t>Game playing decisions and skills do not matter. </a:t>
            </a:r>
          </a:p>
          <a:p>
            <a:r>
              <a:rPr lang="en-US" dirty="0">
                <a:solidFill>
                  <a:schemeClr val="tx2"/>
                </a:solidFill>
              </a:rPr>
              <a:t>Frustration.</a:t>
            </a:r>
          </a:p>
          <a:p>
            <a:r>
              <a:rPr lang="en-US" dirty="0">
                <a:solidFill>
                  <a:schemeClr val="tx2"/>
                </a:solidFill>
              </a:rPr>
              <a:t>Boredom.</a:t>
            </a:r>
          </a:p>
          <a:p>
            <a:endParaRPr lang="en-US" dirty="0">
              <a:solidFill>
                <a:schemeClr val="bg1"/>
              </a:solidFill>
            </a:endParaRPr>
          </a:p>
        </p:txBody>
      </p:sp>
      <p:pic>
        <p:nvPicPr>
          <p:cNvPr id="1036" name="Picture 12" descr="Image result for SNAKES AND LADDER  WITH DICE">
            <a:extLst>
              <a:ext uri="{FF2B5EF4-FFF2-40B4-BE49-F238E27FC236}">
                <a16:creationId xmlns:a16="http://schemas.microsoft.com/office/drawing/2014/main" id="{B3E54D6E-69F6-4B8D-BCB3-9503C18592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02638" y="3222071"/>
            <a:ext cx="1695118" cy="1697738"/>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3">
            <a:extLst>
              <a:ext uri="{FF2B5EF4-FFF2-40B4-BE49-F238E27FC236}">
                <a16:creationId xmlns:a16="http://schemas.microsoft.com/office/drawing/2014/main" id="{91CFA3EA-7840-47DC-9B1B-24BE02FD0C1D}"/>
              </a:ext>
            </a:extLst>
          </p:cNvPr>
          <p:cNvSpPr txBox="1">
            <a:spLocks/>
          </p:cNvSpPr>
          <p:nvPr/>
        </p:nvSpPr>
        <p:spPr>
          <a:xfrm>
            <a:off x="6054203" y="3402597"/>
            <a:ext cx="2757509" cy="1336685"/>
          </a:xfrm>
          <a:prstGeom prst="rect">
            <a:avLst/>
          </a:prstGeom>
        </p:spPr>
        <p:txBody>
          <a:bodyPr vert="horz" lIns="91440" tIns="45720" rIns="91440" bIns="45720" rtlCol="0">
            <a:normAutofit fontScale="85000" lnSpcReduction="20000"/>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r>
              <a:rPr lang="en-US" b="1" u="sng" dirty="0">
                <a:solidFill>
                  <a:schemeClr val="tx2"/>
                </a:solidFill>
              </a:rPr>
              <a:t>Fun fact</a:t>
            </a:r>
          </a:p>
          <a:p>
            <a:r>
              <a:rPr lang="en-US" dirty="0">
                <a:solidFill>
                  <a:schemeClr val="tx2"/>
                </a:solidFill>
              </a:rPr>
              <a:t>Chance or dice roles are called Stochastic processes</a:t>
            </a:r>
          </a:p>
          <a:p>
            <a:r>
              <a:rPr lang="en-US" dirty="0">
                <a:solidFill>
                  <a:schemeClr val="tx2"/>
                </a:solidFill>
              </a:rPr>
              <a:t>When an outcome can be determined this is called Deterministic processes </a:t>
            </a:r>
          </a:p>
          <a:p>
            <a:endParaRPr lang="en-US" dirty="0">
              <a:solidFill>
                <a:schemeClr val="bg1"/>
              </a:solidFill>
            </a:endParaRPr>
          </a:p>
        </p:txBody>
      </p:sp>
      <p:sp>
        <p:nvSpPr>
          <p:cNvPr id="16" name="Rectangle 3">
            <a:extLst>
              <a:ext uri="{FF2B5EF4-FFF2-40B4-BE49-F238E27FC236}">
                <a16:creationId xmlns:a16="http://schemas.microsoft.com/office/drawing/2014/main" id="{A6EC4987-8903-4016-9913-52CCA0E0CE1F}"/>
              </a:ext>
            </a:extLst>
          </p:cNvPr>
          <p:cNvSpPr txBox="1">
            <a:spLocks/>
          </p:cNvSpPr>
          <p:nvPr/>
        </p:nvSpPr>
        <p:spPr>
          <a:xfrm>
            <a:off x="3937960" y="2046023"/>
            <a:ext cx="4632617" cy="2557432"/>
          </a:xfrm>
          <a:prstGeom prst="rect">
            <a:avLst/>
          </a:prstGeom>
        </p:spPr>
        <p:txBody>
          <a:bodyPr vert="horz" lIns="91440" tIns="45720" rIns="91440" bIns="45720" rtlCol="0">
            <a:normAutofit/>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r>
              <a:rPr lang="en-US" dirty="0">
                <a:solidFill>
                  <a:schemeClr val="tx2"/>
                </a:solidFill>
              </a:rPr>
              <a:t>In addition to chance there are two other and more sophisticated ways to games unpredictable </a:t>
            </a:r>
          </a:p>
          <a:p>
            <a:r>
              <a:rPr lang="en-US" dirty="0">
                <a:solidFill>
                  <a:schemeClr val="tx2"/>
                </a:solidFill>
              </a:rPr>
              <a:t>Choices made by player</a:t>
            </a:r>
          </a:p>
          <a:p>
            <a:r>
              <a:rPr lang="en-US" dirty="0">
                <a:solidFill>
                  <a:schemeClr val="tx2"/>
                </a:solidFill>
              </a:rPr>
              <a:t>Gameplay created by the game rules</a:t>
            </a:r>
            <a:endParaRPr lang="en-US" dirty="0">
              <a:solidFill>
                <a:schemeClr val="bg1"/>
              </a:solidFill>
            </a:endParaRPr>
          </a:p>
        </p:txBody>
      </p:sp>
    </p:spTree>
    <p:extLst>
      <p:ext uri="{BB962C8B-B14F-4D97-AF65-F5344CB8AC3E}">
        <p14:creationId xmlns:p14="http://schemas.microsoft.com/office/powerpoint/2010/main" val="18026360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4036">
                                            <p:txEl>
                                              <p:pRg st="0" end="0"/>
                                            </p:txEl>
                                          </p:spTgt>
                                        </p:tgtEl>
                                        <p:attrNameLst>
                                          <p:attrName>style.visibility</p:attrName>
                                        </p:attrNameLst>
                                      </p:cBhvr>
                                      <p:to>
                                        <p:strVal val="visible"/>
                                      </p:to>
                                    </p:set>
                                    <p:anim calcmode="lin" valueType="num">
                                      <p:cBhvr additive="base">
                                        <p:cTn id="7" dur="500" fill="hold"/>
                                        <p:tgtEl>
                                          <p:spTgt spid="4403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403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4036">
                                            <p:txEl>
                                              <p:pRg st="1" end="1"/>
                                            </p:txEl>
                                          </p:spTgt>
                                        </p:tgtEl>
                                        <p:attrNameLst>
                                          <p:attrName>style.visibility</p:attrName>
                                        </p:attrNameLst>
                                      </p:cBhvr>
                                      <p:to>
                                        <p:strVal val="visible"/>
                                      </p:to>
                                    </p:set>
                                    <p:anim calcmode="lin" valueType="num">
                                      <p:cBhvr additive="base">
                                        <p:cTn id="13" dur="500" fill="hold"/>
                                        <p:tgtEl>
                                          <p:spTgt spid="4403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403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4036">
                                            <p:txEl>
                                              <p:pRg st="2" end="2"/>
                                            </p:txEl>
                                          </p:spTgt>
                                        </p:tgtEl>
                                        <p:attrNameLst>
                                          <p:attrName>style.visibility</p:attrName>
                                        </p:attrNameLst>
                                      </p:cBhvr>
                                      <p:to>
                                        <p:strVal val="visible"/>
                                      </p:to>
                                    </p:set>
                                    <p:anim calcmode="lin" valueType="num">
                                      <p:cBhvr additive="base">
                                        <p:cTn id="19" dur="500" fill="hold"/>
                                        <p:tgtEl>
                                          <p:spTgt spid="4403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403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26"/>
                                        </p:tgtEl>
                                        <p:attrNameLst>
                                          <p:attrName>style.visibility</p:attrName>
                                        </p:attrNameLst>
                                      </p:cBhvr>
                                      <p:to>
                                        <p:strVal val="visible"/>
                                      </p:to>
                                    </p:set>
                                    <p:anim calcmode="lin" valueType="num">
                                      <p:cBhvr additive="base">
                                        <p:cTn id="25" dur="500" fill="hold"/>
                                        <p:tgtEl>
                                          <p:spTgt spid="1026"/>
                                        </p:tgtEl>
                                        <p:attrNameLst>
                                          <p:attrName>ppt_x</p:attrName>
                                        </p:attrNameLst>
                                      </p:cBhvr>
                                      <p:tavLst>
                                        <p:tav tm="0">
                                          <p:val>
                                            <p:strVal val="#ppt_x"/>
                                          </p:val>
                                        </p:tav>
                                        <p:tav tm="100000">
                                          <p:val>
                                            <p:strVal val="#ppt_x"/>
                                          </p:val>
                                        </p:tav>
                                      </p:tavLst>
                                    </p:anim>
                                    <p:anim calcmode="lin" valueType="num">
                                      <p:cBhvr additive="base">
                                        <p:cTn id="26" dur="500" fill="hold"/>
                                        <p:tgtEl>
                                          <p:spTgt spid="1026"/>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032"/>
                                        </p:tgtEl>
                                        <p:attrNameLst>
                                          <p:attrName>style.visibility</p:attrName>
                                        </p:attrNameLst>
                                      </p:cBhvr>
                                      <p:to>
                                        <p:strVal val="visible"/>
                                      </p:to>
                                    </p:set>
                                    <p:anim calcmode="lin" valueType="num">
                                      <p:cBhvr additive="base">
                                        <p:cTn id="29" dur="500" fill="hold"/>
                                        <p:tgtEl>
                                          <p:spTgt spid="1032"/>
                                        </p:tgtEl>
                                        <p:attrNameLst>
                                          <p:attrName>ppt_x</p:attrName>
                                        </p:attrNameLst>
                                      </p:cBhvr>
                                      <p:tavLst>
                                        <p:tav tm="0">
                                          <p:val>
                                            <p:strVal val="#ppt_x"/>
                                          </p:val>
                                        </p:tav>
                                        <p:tav tm="100000">
                                          <p:val>
                                            <p:strVal val="#ppt_x"/>
                                          </p:val>
                                        </p:tav>
                                      </p:tavLst>
                                    </p:anim>
                                    <p:anim calcmode="lin" valueType="num">
                                      <p:cBhvr additive="base">
                                        <p:cTn id="30" dur="500" fill="hold"/>
                                        <p:tgtEl>
                                          <p:spTgt spid="1032"/>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1036"/>
                                        </p:tgtEl>
                                        <p:attrNameLst>
                                          <p:attrName>style.visibility</p:attrName>
                                        </p:attrNameLst>
                                      </p:cBhvr>
                                      <p:to>
                                        <p:strVal val="visible"/>
                                      </p:to>
                                    </p:set>
                                    <p:anim calcmode="lin" valueType="num">
                                      <p:cBhvr additive="base">
                                        <p:cTn id="33" dur="500" fill="hold"/>
                                        <p:tgtEl>
                                          <p:spTgt spid="1036"/>
                                        </p:tgtEl>
                                        <p:attrNameLst>
                                          <p:attrName>ppt_x</p:attrName>
                                        </p:attrNameLst>
                                      </p:cBhvr>
                                      <p:tavLst>
                                        <p:tav tm="0">
                                          <p:val>
                                            <p:strVal val="#ppt_x"/>
                                          </p:val>
                                        </p:tav>
                                        <p:tav tm="100000">
                                          <p:val>
                                            <p:strVal val="#ppt_x"/>
                                          </p:val>
                                        </p:tav>
                                      </p:tavLst>
                                    </p:anim>
                                    <p:anim calcmode="lin" valueType="num">
                                      <p:cBhvr additive="base">
                                        <p:cTn id="34" dur="500" fill="hold"/>
                                        <p:tgtEl>
                                          <p:spTgt spid="1036"/>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12">
                                            <p:txEl>
                                              <p:pRg st="0" end="0"/>
                                            </p:txEl>
                                          </p:spTgt>
                                        </p:tgtEl>
                                        <p:attrNameLst>
                                          <p:attrName>style.visibility</p:attrName>
                                        </p:attrNameLst>
                                      </p:cBhvr>
                                      <p:to>
                                        <p:strVal val="visible"/>
                                      </p:to>
                                    </p:set>
                                    <p:anim calcmode="lin" valueType="num">
                                      <p:cBhvr additive="base">
                                        <p:cTn id="39"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12">
                                            <p:txEl>
                                              <p:pRg st="0" end="0"/>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12">
                                            <p:txEl>
                                              <p:pRg st="1" end="1"/>
                                            </p:txEl>
                                          </p:spTgt>
                                        </p:tgtEl>
                                        <p:attrNameLst>
                                          <p:attrName>style.visibility</p:attrName>
                                        </p:attrNameLst>
                                      </p:cBhvr>
                                      <p:to>
                                        <p:strVal val="visible"/>
                                      </p:to>
                                    </p:set>
                                    <p:anim calcmode="lin" valueType="num">
                                      <p:cBhvr additive="base">
                                        <p:cTn id="43" dur="500" fill="hold"/>
                                        <p:tgtEl>
                                          <p:spTgt spid="12">
                                            <p:txEl>
                                              <p:pRg st="1" end="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2">
                                            <p:txEl>
                                              <p:pRg st="1" end="1"/>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12">
                                            <p:txEl>
                                              <p:pRg st="2" end="2"/>
                                            </p:txEl>
                                          </p:spTgt>
                                        </p:tgtEl>
                                        <p:attrNameLst>
                                          <p:attrName>style.visibility</p:attrName>
                                        </p:attrNameLst>
                                      </p:cBhvr>
                                      <p:to>
                                        <p:strVal val="visible"/>
                                      </p:to>
                                    </p:set>
                                    <p:anim calcmode="lin" valueType="num">
                                      <p:cBhvr additive="base">
                                        <p:cTn id="47" dur="500" fill="hold"/>
                                        <p:tgtEl>
                                          <p:spTgt spid="12">
                                            <p:txEl>
                                              <p:pRg st="2" end="2"/>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1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15">
                                            <p:txEl>
                                              <p:pRg st="0" end="0"/>
                                            </p:txEl>
                                          </p:spTgt>
                                        </p:tgtEl>
                                        <p:attrNameLst>
                                          <p:attrName>style.visibility</p:attrName>
                                        </p:attrNameLst>
                                      </p:cBhvr>
                                      <p:to>
                                        <p:strVal val="visible"/>
                                      </p:to>
                                    </p:set>
                                    <p:anim calcmode="lin" valueType="num">
                                      <p:cBhvr additive="base">
                                        <p:cTn id="53"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15">
                                            <p:txEl>
                                              <p:pRg st="1" end="1"/>
                                            </p:txEl>
                                          </p:spTgt>
                                        </p:tgtEl>
                                        <p:attrNameLst>
                                          <p:attrName>style.visibility</p:attrName>
                                        </p:attrNameLst>
                                      </p:cBhvr>
                                      <p:to>
                                        <p:strVal val="visible"/>
                                      </p:to>
                                    </p:set>
                                    <p:anim calcmode="lin" valueType="num">
                                      <p:cBhvr additive="base">
                                        <p:cTn id="59" dur="500" fill="hold"/>
                                        <p:tgtEl>
                                          <p:spTgt spid="15">
                                            <p:txEl>
                                              <p:pRg st="1" end="1"/>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1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15">
                                            <p:txEl>
                                              <p:pRg st="2" end="2"/>
                                            </p:txEl>
                                          </p:spTgt>
                                        </p:tgtEl>
                                        <p:attrNameLst>
                                          <p:attrName>style.visibility</p:attrName>
                                        </p:attrNameLst>
                                      </p:cBhvr>
                                      <p:to>
                                        <p:strVal val="visible"/>
                                      </p:to>
                                    </p:set>
                                    <p:anim calcmode="lin" valueType="num">
                                      <p:cBhvr additive="base">
                                        <p:cTn id="65" dur="500" fill="hold"/>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1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xit" presetSubtype="4" fill="hold" nodeType="clickEffect">
                                  <p:stCondLst>
                                    <p:cond delay="0"/>
                                  </p:stCondLst>
                                  <p:childTnLst>
                                    <p:anim calcmode="lin" valueType="num">
                                      <p:cBhvr additive="base">
                                        <p:cTn id="70" dur="500"/>
                                        <p:tgtEl>
                                          <p:spTgt spid="1026"/>
                                        </p:tgtEl>
                                        <p:attrNameLst>
                                          <p:attrName>ppt_x</p:attrName>
                                        </p:attrNameLst>
                                      </p:cBhvr>
                                      <p:tavLst>
                                        <p:tav tm="0">
                                          <p:val>
                                            <p:strVal val="ppt_x"/>
                                          </p:val>
                                        </p:tav>
                                        <p:tav tm="100000">
                                          <p:val>
                                            <p:strVal val="ppt_x"/>
                                          </p:val>
                                        </p:tav>
                                      </p:tavLst>
                                    </p:anim>
                                    <p:anim calcmode="lin" valueType="num">
                                      <p:cBhvr additive="base">
                                        <p:cTn id="71" dur="500"/>
                                        <p:tgtEl>
                                          <p:spTgt spid="1026"/>
                                        </p:tgtEl>
                                        <p:attrNameLst>
                                          <p:attrName>ppt_y</p:attrName>
                                        </p:attrNameLst>
                                      </p:cBhvr>
                                      <p:tavLst>
                                        <p:tav tm="0">
                                          <p:val>
                                            <p:strVal val="ppt_y"/>
                                          </p:val>
                                        </p:tav>
                                        <p:tav tm="100000">
                                          <p:val>
                                            <p:strVal val="1+ppt_h/2"/>
                                          </p:val>
                                        </p:tav>
                                      </p:tavLst>
                                    </p:anim>
                                    <p:set>
                                      <p:cBhvr>
                                        <p:cTn id="72" dur="1" fill="hold">
                                          <p:stCondLst>
                                            <p:cond delay="499"/>
                                          </p:stCondLst>
                                        </p:cTn>
                                        <p:tgtEl>
                                          <p:spTgt spid="1026"/>
                                        </p:tgtEl>
                                        <p:attrNameLst>
                                          <p:attrName>style.visibility</p:attrName>
                                        </p:attrNameLst>
                                      </p:cBhvr>
                                      <p:to>
                                        <p:strVal val="hidden"/>
                                      </p:to>
                                    </p:set>
                                  </p:childTnLst>
                                </p:cTn>
                              </p:par>
                              <p:par>
                                <p:cTn id="73" presetID="2" presetClass="exit" presetSubtype="4" fill="hold" nodeType="withEffect">
                                  <p:stCondLst>
                                    <p:cond delay="0"/>
                                  </p:stCondLst>
                                  <p:childTnLst>
                                    <p:anim calcmode="lin" valueType="num">
                                      <p:cBhvr additive="base">
                                        <p:cTn id="74" dur="500"/>
                                        <p:tgtEl>
                                          <p:spTgt spid="1032"/>
                                        </p:tgtEl>
                                        <p:attrNameLst>
                                          <p:attrName>ppt_x</p:attrName>
                                        </p:attrNameLst>
                                      </p:cBhvr>
                                      <p:tavLst>
                                        <p:tav tm="0">
                                          <p:val>
                                            <p:strVal val="ppt_x"/>
                                          </p:val>
                                        </p:tav>
                                        <p:tav tm="100000">
                                          <p:val>
                                            <p:strVal val="ppt_x"/>
                                          </p:val>
                                        </p:tav>
                                      </p:tavLst>
                                    </p:anim>
                                    <p:anim calcmode="lin" valueType="num">
                                      <p:cBhvr additive="base">
                                        <p:cTn id="75" dur="500"/>
                                        <p:tgtEl>
                                          <p:spTgt spid="1032"/>
                                        </p:tgtEl>
                                        <p:attrNameLst>
                                          <p:attrName>ppt_y</p:attrName>
                                        </p:attrNameLst>
                                      </p:cBhvr>
                                      <p:tavLst>
                                        <p:tav tm="0">
                                          <p:val>
                                            <p:strVal val="ppt_y"/>
                                          </p:val>
                                        </p:tav>
                                        <p:tav tm="100000">
                                          <p:val>
                                            <p:strVal val="1+ppt_h/2"/>
                                          </p:val>
                                        </p:tav>
                                      </p:tavLst>
                                    </p:anim>
                                    <p:set>
                                      <p:cBhvr>
                                        <p:cTn id="76" dur="1" fill="hold">
                                          <p:stCondLst>
                                            <p:cond delay="499"/>
                                          </p:stCondLst>
                                        </p:cTn>
                                        <p:tgtEl>
                                          <p:spTgt spid="1032"/>
                                        </p:tgtEl>
                                        <p:attrNameLst>
                                          <p:attrName>style.visibility</p:attrName>
                                        </p:attrNameLst>
                                      </p:cBhvr>
                                      <p:to>
                                        <p:strVal val="hidden"/>
                                      </p:to>
                                    </p:set>
                                  </p:childTnLst>
                                </p:cTn>
                              </p:par>
                              <p:par>
                                <p:cTn id="77" presetID="2" presetClass="exit" presetSubtype="4" fill="hold" nodeType="withEffect">
                                  <p:stCondLst>
                                    <p:cond delay="0"/>
                                  </p:stCondLst>
                                  <p:childTnLst>
                                    <p:anim calcmode="lin" valueType="num">
                                      <p:cBhvr additive="base">
                                        <p:cTn id="78" dur="500"/>
                                        <p:tgtEl>
                                          <p:spTgt spid="1036"/>
                                        </p:tgtEl>
                                        <p:attrNameLst>
                                          <p:attrName>ppt_x</p:attrName>
                                        </p:attrNameLst>
                                      </p:cBhvr>
                                      <p:tavLst>
                                        <p:tav tm="0">
                                          <p:val>
                                            <p:strVal val="ppt_x"/>
                                          </p:val>
                                        </p:tav>
                                        <p:tav tm="100000">
                                          <p:val>
                                            <p:strVal val="ppt_x"/>
                                          </p:val>
                                        </p:tav>
                                      </p:tavLst>
                                    </p:anim>
                                    <p:anim calcmode="lin" valueType="num">
                                      <p:cBhvr additive="base">
                                        <p:cTn id="79" dur="500"/>
                                        <p:tgtEl>
                                          <p:spTgt spid="1036"/>
                                        </p:tgtEl>
                                        <p:attrNameLst>
                                          <p:attrName>ppt_y</p:attrName>
                                        </p:attrNameLst>
                                      </p:cBhvr>
                                      <p:tavLst>
                                        <p:tav tm="0">
                                          <p:val>
                                            <p:strVal val="ppt_y"/>
                                          </p:val>
                                        </p:tav>
                                        <p:tav tm="100000">
                                          <p:val>
                                            <p:strVal val="1+ppt_h/2"/>
                                          </p:val>
                                        </p:tav>
                                      </p:tavLst>
                                    </p:anim>
                                    <p:set>
                                      <p:cBhvr>
                                        <p:cTn id="80" dur="1" fill="hold">
                                          <p:stCondLst>
                                            <p:cond delay="499"/>
                                          </p:stCondLst>
                                        </p:cTn>
                                        <p:tgtEl>
                                          <p:spTgt spid="1036"/>
                                        </p:tgtEl>
                                        <p:attrNameLst>
                                          <p:attrName>style.visibility</p:attrName>
                                        </p:attrNameLst>
                                      </p:cBhvr>
                                      <p:to>
                                        <p:strVal val="hidden"/>
                                      </p:to>
                                    </p:set>
                                  </p:childTnLst>
                                </p:cTn>
                              </p:par>
                              <p:par>
                                <p:cTn id="81" presetID="2" presetClass="exit" presetSubtype="4" fill="hold" grpId="0" nodeType="withEffect">
                                  <p:stCondLst>
                                    <p:cond delay="0"/>
                                  </p:stCondLst>
                                  <p:childTnLst>
                                    <p:anim calcmode="lin" valueType="num">
                                      <p:cBhvr additive="base">
                                        <p:cTn id="82" dur="500"/>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3" dur="500"/>
                                        <p:tgtEl>
                                          <p:spTgt spid="12">
                                            <p:txEl>
                                              <p:pRg st="0" end="0"/>
                                            </p:txEl>
                                          </p:spTgt>
                                        </p:tgtEl>
                                        <p:attrNameLst>
                                          <p:attrName>ppt_y</p:attrName>
                                        </p:attrNameLst>
                                      </p:cBhvr>
                                      <p:tavLst>
                                        <p:tav tm="0">
                                          <p:val>
                                            <p:strVal val="ppt_y"/>
                                          </p:val>
                                        </p:tav>
                                        <p:tav tm="100000">
                                          <p:val>
                                            <p:strVal val="1+ppt_h/2"/>
                                          </p:val>
                                        </p:tav>
                                      </p:tavLst>
                                    </p:anim>
                                    <p:set>
                                      <p:cBhvr>
                                        <p:cTn id="84" dur="1" fill="hold">
                                          <p:stCondLst>
                                            <p:cond delay="499"/>
                                          </p:stCondLst>
                                        </p:cTn>
                                        <p:tgtEl>
                                          <p:spTgt spid="12">
                                            <p:txEl>
                                              <p:pRg st="0" end="0"/>
                                            </p:txEl>
                                          </p:spTgt>
                                        </p:tgtEl>
                                        <p:attrNameLst>
                                          <p:attrName>style.visibility</p:attrName>
                                        </p:attrNameLst>
                                      </p:cBhvr>
                                      <p:to>
                                        <p:strVal val="hidden"/>
                                      </p:to>
                                    </p:set>
                                  </p:childTnLst>
                                </p:cTn>
                              </p:par>
                              <p:par>
                                <p:cTn id="85" presetID="2" presetClass="exit" presetSubtype="4" fill="hold" grpId="0" nodeType="withEffect">
                                  <p:stCondLst>
                                    <p:cond delay="0"/>
                                  </p:stCondLst>
                                  <p:childTnLst>
                                    <p:anim calcmode="lin" valueType="num">
                                      <p:cBhvr additive="base">
                                        <p:cTn id="86" dur="500"/>
                                        <p:tgtEl>
                                          <p:spTgt spid="12">
                                            <p:txEl>
                                              <p:pRg st="1" end="1"/>
                                            </p:txEl>
                                          </p:spTgt>
                                        </p:tgtEl>
                                        <p:attrNameLst>
                                          <p:attrName>ppt_x</p:attrName>
                                        </p:attrNameLst>
                                      </p:cBhvr>
                                      <p:tavLst>
                                        <p:tav tm="0">
                                          <p:val>
                                            <p:strVal val="ppt_x"/>
                                          </p:val>
                                        </p:tav>
                                        <p:tav tm="100000">
                                          <p:val>
                                            <p:strVal val="ppt_x"/>
                                          </p:val>
                                        </p:tav>
                                      </p:tavLst>
                                    </p:anim>
                                    <p:anim calcmode="lin" valueType="num">
                                      <p:cBhvr additive="base">
                                        <p:cTn id="87" dur="500"/>
                                        <p:tgtEl>
                                          <p:spTgt spid="12">
                                            <p:txEl>
                                              <p:pRg st="1" end="1"/>
                                            </p:txEl>
                                          </p:spTgt>
                                        </p:tgtEl>
                                        <p:attrNameLst>
                                          <p:attrName>ppt_y</p:attrName>
                                        </p:attrNameLst>
                                      </p:cBhvr>
                                      <p:tavLst>
                                        <p:tav tm="0">
                                          <p:val>
                                            <p:strVal val="ppt_y"/>
                                          </p:val>
                                        </p:tav>
                                        <p:tav tm="100000">
                                          <p:val>
                                            <p:strVal val="1+ppt_h/2"/>
                                          </p:val>
                                        </p:tav>
                                      </p:tavLst>
                                    </p:anim>
                                    <p:set>
                                      <p:cBhvr>
                                        <p:cTn id="88" dur="1" fill="hold">
                                          <p:stCondLst>
                                            <p:cond delay="499"/>
                                          </p:stCondLst>
                                        </p:cTn>
                                        <p:tgtEl>
                                          <p:spTgt spid="12">
                                            <p:txEl>
                                              <p:pRg st="1" end="1"/>
                                            </p:txEl>
                                          </p:spTgt>
                                        </p:tgtEl>
                                        <p:attrNameLst>
                                          <p:attrName>style.visibility</p:attrName>
                                        </p:attrNameLst>
                                      </p:cBhvr>
                                      <p:to>
                                        <p:strVal val="hidden"/>
                                      </p:to>
                                    </p:set>
                                  </p:childTnLst>
                                </p:cTn>
                              </p:par>
                              <p:par>
                                <p:cTn id="89" presetID="2" presetClass="exit" presetSubtype="4" fill="hold" grpId="0" nodeType="withEffect">
                                  <p:stCondLst>
                                    <p:cond delay="0"/>
                                  </p:stCondLst>
                                  <p:childTnLst>
                                    <p:anim calcmode="lin" valueType="num">
                                      <p:cBhvr additive="base">
                                        <p:cTn id="90" dur="500"/>
                                        <p:tgtEl>
                                          <p:spTgt spid="12">
                                            <p:txEl>
                                              <p:pRg st="2" end="2"/>
                                            </p:txEl>
                                          </p:spTgt>
                                        </p:tgtEl>
                                        <p:attrNameLst>
                                          <p:attrName>ppt_x</p:attrName>
                                        </p:attrNameLst>
                                      </p:cBhvr>
                                      <p:tavLst>
                                        <p:tav tm="0">
                                          <p:val>
                                            <p:strVal val="ppt_x"/>
                                          </p:val>
                                        </p:tav>
                                        <p:tav tm="100000">
                                          <p:val>
                                            <p:strVal val="ppt_x"/>
                                          </p:val>
                                        </p:tav>
                                      </p:tavLst>
                                    </p:anim>
                                    <p:anim calcmode="lin" valueType="num">
                                      <p:cBhvr additive="base">
                                        <p:cTn id="91" dur="500"/>
                                        <p:tgtEl>
                                          <p:spTgt spid="12">
                                            <p:txEl>
                                              <p:pRg st="2" end="2"/>
                                            </p:txEl>
                                          </p:spTgt>
                                        </p:tgtEl>
                                        <p:attrNameLst>
                                          <p:attrName>ppt_y</p:attrName>
                                        </p:attrNameLst>
                                      </p:cBhvr>
                                      <p:tavLst>
                                        <p:tav tm="0">
                                          <p:val>
                                            <p:strVal val="ppt_y"/>
                                          </p:val>
                                        </p:tav>
                                        <p:tav tm="100000">
                                          <p:val>
                                            <p:strVal val="1+ppt_h/2"/>
                                          </p:val>
                                        </p:tav>
                                      </p:tavLst>
                                    </p:anim>
                                    <p:set>
                                      <p:cBhvr>
                                        <p:cTn id="92" dur="1" fill="hold">
                                          <p:stCondLst>
                                            <p:cond delay="499"/>
                                          </p:stCondLst>
                                        </p:cTn>
                                        <p:tgtEl>
                                          <p:spTgt spid="12">
                                            <p:txEl>
                                              <p:pRg st="2" end="2"/>
                                            </p:txEl>
                                          </p:spTgt>
                                        </p:tgtEl>
                                        <p:attrNameLst>
                                          <p:attrName>style.visibility</p:attrName>
                                        </p:attrNameLst>
                                      </p:cBhvr>
                                      <p:to>
                                        <p:strVal val="hidden"/>
                                      </p:to>
                                    </p:set>
                                  </p:childTnLst>
                                </p:cTn>
                              </p:par>
                              <p:par>
                                <p:cTn id="93" presetID="2" presetClass="exit" presetSubtype="4" fill="hold" grpId="0" nodeType="withEffect">
                                  <p:stCondLst>
                                    <p:cond delay="0"/>
                                  </p:stCondLst>
                                  <p:childTnLst>
                                    <p:anim calcmode="lin" valueType="num">
                                      <p:cBhvr additive="base">
                                        <p:cTn id="94" dur="500"/>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95" dur="500"/>
                                        <p:tgtEl>
                                          <p:spTgt spid="15">
                                            <p:txEl>
                                              <p:pRg st="0" end="0"/>
                                            </p:txEl>
                                          </p:spTgt>
                                        </p:tgtEl>
                                        <p:attrNameLst>
                                          <p:attrName>ppt_y</p:attrName>
                                        </p:attrNameLst>
                                      </p:cBhvr>
                                      <p:tavLst>
                                        <p:tav tm="0">
                                          <p:val>
                                            <p:strVal val="ppt_y"/>
                                          </p:val>
                                        </p:tav>
                                        <p:tav tm="100000">
                                          <p:val>
                                            <p:strVal val="1+ppt_h/2"/>
                                          </p:val>
                                        </p:tav>
                                      </p:tavLst>
                                    </p:anim>
                                    <p:set>
                                      <p:cBhvr>
                                        <p:cTn id="96" dur="1" fill="hold">
                                          <p:stCondLst>
                                            <p:cond delay="499"/>
                                          </p:stCondLst>
                                        </p:cTn>
                                        <p:tgtEl>
                                          <p:spTgt spid="15">
                                            <p:txEl>
                                              <p:pRg st="0" end="0"/>
                                            </p:txEl>
                                          </p:spTgt>
                                        </p:tgtEl>
                                        <p:attrNameLst>
                                          <p:attrName>style.visibility</p:attrName>
                                        </p:attrNameLst>
                                      </p:cBhvr>
                                      <p:to>
                                        <p:strVal val="hidden"/>
                                      </p:to>
                                    </p:set>
                                  </p:childTnLst>
                                </p:cTn>
                              </p:par>
                              <p:par>
                                <p:cTn id="97" presetID="2" presetClass="exit" presetSubtype="4" fill="hold" grpId="0" nodeType="withEffect">
                                  <p:stCondLst>
                                    <p:cond delay="0"/>
                                  </p:stCondLst>
                                  <p:childTnLst>
                                    <p:anim calcmode="lin" valueType="num">
                                      <p:cBhvr additive="base">
                                        <p:cTn id="98" dur="500"/>
                                        <p:tgtEl>
                                          <p:spTgt spid="15">
                                            <p:txEl>
                                              <p:pRg st="1" end="1"/>
                                            </p:txEl>
                                          </p:spTgt>
                                        </p:tgtEl>
                                        <p:attrNameLst>
                                          <p:attrName>ppt_x</p:attrName>
                                        </p:attrNameLst>
                                      </p:cBhvr>
                                      <p:tavLst>
                                        <p:tav tm="0">
                                          <p:val>
                                            <p:strVal val="ppt_x"/>
                                          </p:val>
                                        </p:tav>
                                        <p:tav tm="100000">
                                          <p:val>
                                            <p:strVal val="ppt_x"/>
                                          </p:val>
                                        </p:tav>
                                      </p:tavLst>
                                    </p:anim>
                                    <p:anim calcmode="lin" valueType="num">
                                      <p:cBhvr additive="base">
                                        <p:cTn id="99" dur="500"/>
                                        <p:tgtEl>
                                          <p:spTgt spid="15">
                                            <p:txEl>
                                              <p:pRg st="1" end="1"/>
                                            </p:txEl>
                                          </p:spTgt>
                                        </p:tgtEl>
                                        <p:attrNameLst>
                                          <p:attrName>ppt_y</p:attrName>
                                        </p:attrNameLst>
                                      </p:cBhvr>
                                      <p:tavLst>
                                        <p:tav tm="0">
                                          <p:val>
                                            <p:strVal val="ppt_y"/>
                                          </p:val>
                                        </p:tav>
                                        <p:tav tm="100000">
                                          <p:val>
                                            <p:strVal val="1+ppt_h/2"/>
                                          </p:val>
                                        </p:tav>
                                      </p:tavLst>
                                    </p:anim>
                                    <p:set>
                                      <p:cBhvr>
                                        <p:cTn id="100" dur="1" fill="hold">
                                          <p:stCondLst>
                                            <p:cond delay="499"/>
                                          </p:stCondLst>
                                        </p:cTn>
                                        <p:tgtEl>
                                          <p:spTgt spid="15">
                                            <p:txEl>
                                              <p:pRg st="1" end="1"/>
                                            </p:txEl>
                                          </p:spTgt>
                                        </p:tgtEl>
                                        <p:attrNameLst>
                                          <p:attrName>style.visibility</p:attrName>
                                        </p:attrNameLst>
                                      </p:cBhvr>
                                      <p:to>
                                        <p:strVal val="hidden"/>
                                      </p:to>
                                    </p:set>
                                  </p:childTnLst>
                                </p:cTn>
                              </p:par>
                              <p:par>
                                <p:cTn id="101" presetID="2" presetClass="exit" presetSubtype="4" fill="hold" grpId="0" nodeType="withEffect">
                                  <p:stCondLst>
                                    <p:cond delay="0"/>
                                  </p:stCondLst>
                                  <p:childTnLst>
                                    <p:anim calcmode="lin" valueType="num">
                                      <p:cBhvr additive="base">
                                        <p:cTn id="102" dur="500"/>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103" dur="500"/>
                                        <p:tgtEl>
                                          <p:spTgt spid="15">
                                            <p:txEl>
                                              <p:pRg st="2" end="2"/>
                                            </p:txEl>
                                          </p:spTgt>
                                        </p:tgtEl>
                                        <p:attrNameLst>
                                          <p:attrName>ppt_y</p:attrName>
                                        </p:attrNameLst>
                                      </p:cBhvr>
                                      <p:tavLst>
                                        <p:tav tm="0">
                                          <p:val>
                                            <p:strVal val="ppt_y"/>
                                          </p:val>
                                        </p:tav>
                                        <p:tav tm="100000">
                                          <p:val>
                                            <p:strVal val="1+ppt_h/2"/>
                                          </p:val>
                                        </p:tav>
                                      </p:tavLst>
                                    </p:anim>
                                    <p:set>
                                      <p:cBhvr>
                                        <p:cTn id="104" dur="1" fill="hold">
                                          <p:stCondLst>
                                            <p:cond delay="499"/>
                                          </p:stCondLst>
                                        </p:cTn>
                                        <p:tgtEl>
                                          <p:spTgt spid="15">
                                            <p:txEl>
                                              <p:pRg st="2" end="2"/>
                                            </p:txEl>
                                          </p:spTgt>
                                        </p:tgtEl>
                                        <p:attrNameLst>
                                          <p:attrName>style.visibility</p:attrName>
                                        </p:attrNameLst>
                                      </p:cBhvr>
                                      <p:to>
                                        <p:strVal val="hidden"/>
                                      </p:to>
                                    </p:set>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grpId="0" nodeType="clickEffect">
                                  <p:stCondLst>
                                    <p:cond delay="0"/>
                                  </p:stCondLst>
                                  <p:childTnLst>
                                    <p:set>
                                      <p:cBhvr>
                                        <p:cTn id="108" dur="1" fill="hold">
                                          <p:stCondLst>
                                            <p:cond delay="0"/>
                                          </p:stCondLst>
                                        </p:cTn>
                                        <p:tgtEl>
                                          <p:spTgt spid="16"/>
                                        </p:tgtEl>
                                        <p:attrNameLst>
                                          <p:attrName>style.visibility</p:attrName>
                                        </p:attrNameLst>
                                      </p:cBhvr>
                                      <p:to>
                                        <p:strVal val="visible"/>
                                      </p:to>
                                    </p:set>
                                    <p:anim calcmode="lin" valueType="num">
                                      <p:cBhvr additive="base">
                                        <p:cTn id="109" dur="500" fill="hold"/>
                                        <p:tgtEl>
                                          <p:spTgt spid="16"/>
                                        </p:tgtEl>
                                        <p:attrNameLst>
                                          <p:attrName>ppt_x</p:attrName>
                                        </p:attrNameLst>
                                      </p:cBhvr>
                                      <p:tavLst>
                                        <p:tav tm="0">
                                          <p:val>
                                            <p:strVal val="#ppt_x"/>
                                          </p:val>
                                        </p:tav>
                                        <p:tav tm="100000">
                                          <p:val>
                                            <p:strVal val="#ppt_x"/>
                                          </p:val>
                                        </p:tav>
                                      </p:tavLst>
                                    </p:anim>
                                    <p:anim calcmode="lin" valueType="num">
                                      <p:cBhvr additive="base">
                                        <p:cTn id="11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allAtOnce"/>
      <p:bldP spid="15" grpId="0" build="allAtOnce"/>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9A457F22-2034-4200-B6E4-5B8372AAC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62253"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A9DA7986-F4F5-4F92-94A3-343B2D7200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2735"/>
            <a:ext cx="3514725" cy="12296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35" name="Rectangle 2"/>
          <p:cNvSpPr>
            <a:spLocks noGrp="1"/>
          </p:cNvSpPr>
          <p:nvPr>
            <p:ph type="title"/>
          </p:nvPr>
        </p:nvSpPr>
        <p:spPr>
          <a:xfrm>
            <a:off x="475707" y="213132"/>
            <a:ext cx="2753156" cy="1131570"/>
          </a:xfrm>
        </p:spPr>
        <p:txBody>
          <a:bodyPr>
            <a:normAutofit fontScale="90000"/>
          </a:bodyPr>
          <a:lstStyle/>
          <a:p>
            <a:r>
              <a:rPr lang="en-GB" sz="2800" dirty="0">
                <a:solidFill>
                  <a:schemeClr val="tx2"/>
                </a:solidFill>
              </a:rPr>
              <a:t>Games are Unpredictable</a:t>
            </a:r>
            <a:endParaRPr lang="en-US" sz="2800" dirty="0">
              <a:solidFill>
                <a:schemeClr val="tx2"/>
              </a:solidFill>
            </a:endParaRPr>
          </a:p>
        </p:txBody>
      </p:sp>
      <p:sp>
        <p:nvSpPr>
          <p:cNvPr id="44036" name="Rectangle 3"/>
          <p:cNvSpPr>
            <a:spLocks noGrp="1"/>
          </p:cNvSpPr>
          <p:nvPr>
            <p:ph type="body" idx="1"/>
          </p:nvPr>
        </p:nvSpPr>
        <p:spPr>
          <a:xfrm>
            <a:off x="475708" y="1508759"/>
            <a:ext cx="2589709" cy="2035839"/>
          </a:xfrm>
        </p:spPr>
        <p:txBody>
          <a:bodyPr>
            <a:normAutofit fontScale="62500" lnSpcReduction="20000"/>
          </a:bodyPr>
          <a:lstStyle/>
          <a:p>
            <a:r>
              <a:rPr lang="en-US" sz="2200" dirty="0">
                <a:solidFill>
                  <a:schemeClr val="bg1"/>
                </a:solidFill>
                <a:cs typeface="Arial" panose="020B0604020202020204" pitchFamily="34" charset="0"/>
              </a:rPr>
              <a:t>Rock paper scissors, is unpredictable as the outcome depends on the on the decision made by the players. </a:t>
            </a:r>
          </a:p>
          <a:p>
            <a:r>
              <a:rPr lang="en-US" sz="2200" dirty="0">
                <a:solidFill>
                  <a:schemeClr val="bg1"/>
                </a:solidFill>
                <a:cs typeface="Arial" panose="020B0604020202020204" pitchFamily="34" charset="0"/>
              </a:rPr>
              <a:t>Second guessing </a:t>
            </a:r>
          </a:p>
          <a:p>
            <a:r>
              <a:rPr lang="en-US" sz="2200" dirty="0">
                <a:solidFill>
                  <a:schemeClr val="bg1"/>
                </a:solidFill>
                <a:cs typeface="Arial" panose="020B0604020202020204" pitchFamily="34" charset="0"/>
              </a:rPr>
              <a:t>Empathy</a:t>
            </a:r>
          </a:p>
          <a:p>
            <a:r>
              <a:rPr lang="en-US" sz="2200" dirty="0">
                <a:solidFill>
                  <a:schemeClr val="bg1"/>
                </a:solidFill>
                <a:cs typeface="Arial" panose="020B0604020202020204" pitchFamily="34" charset="0"/>
              </a:rPr>
              <a:t>Reverse psychology </a:t>
            </a:r>
          </a:p>
          <a:p>
            <a:r>
              <a:rPr lang="en-GB" sz="2200" dirty="0">
                <a:solidFill>
                  <a:schemeClr val="bg1"/>
                </a:solidFill>
                <a:cs typeface="Arial" panose="020B0604020202020204" pitchFamily="34" charset="0"/>
              </a:rPr>
              <a:t>Outside </a:t>
            </a:r>
            <a:r>
              <a:rPr lang="en-GB" sz="2400" dirty="0">
                <a:solidFill>
                  <a:schemeClr val="bg1"/>
                </a:solidFill>
                <a:cs typeface="Arial" panose="020B0604020202020204" pitchFamily="34" charset="0"/>
              </a:rPr>
              <a:t>the individual player’s control</a:t>
            </a:r>
            <a:endParaRPr lang="en-US" sz="2300" dirty="0">
              <a:solidFill>
                <a:schemeClr val="bg1"/>
              </a:solidFill>
              <a:cs typeface="Arial" panose="020B0604020202020204" pitchFamily="34" charset="0"/>
            </a:endParaRPr>
          </a:p>
        </p:txBody>
      </p:sp>
      <p:sp>
        <p:nvSpPr>
          <p:cNvPr id="78" name="Rectangle 77">
            <a:extLst>
              <a:ext uri="{FF2B5EF4-FFF2-40B4-BE49-F238E27FC236}">
                <a16:creationId xmlns:a16="http://schemas.microsoft.com/office/drawing/2014/main" id="{428E76FD-76EE-4DE6-BBA4-EEA6E4B98C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8892" y="0"/>
            <a:ext cx="5675108" cy="5143500"/>
          </a:xfrm>
          <a:prstGeom prst="rect">
            <a:avLst/>
          </a:prstGeom>
          <a:solidFill>
            <a:schemeClr val="bg1"/>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7" name="Slide Number Placeholder 5"/>
          <p:cNvSpPr>
            <a:spLocks noGrp="1"/>
          </p:cNvSpPr>
          <p:nvPr>
            <p:ph type="sldNum" sz="quarter" idx="12"/>
          </p:nvPr>
        </p:nvSpPr>
        <p:spPr>
          <a:xfrm>
            <a:off x="7994195" y="4817140"/>
            <a:ext cx="709698" cy="273844"/>
          </a:xfrm>
        </p:spPr>
        <p:txBody>
          <a:bodyPr>
            <a:normAutofit/>
          </a:bodyPr>
          <a:lstStyle/>
          <a:p>
            <a:pPr>
              <a:spcAft>
                <a:spcPts val="600"/>
              </a:spcAft>
            </a:pPr>
            <a:fld id="{82DD7537-A08F-4714-BCED-D6BB31464F4B}" type="slidenum">
              <a:rPr lang="en-US">
                <a:solidFill>
                  <a:schemeClr val="tx2"/>
                </a:solidFill>
              </a:rPr>
              <a:pPr>
                <a:spcAft>
                  <a:spcPts val="600"/>
                </a:spcAft>
              </a:pPr>
              <a:t>9</a:t>
            </a:fld>
            <a:endParaRPr lang="en-US">
              <a:solidFill>
                <a:schemeClr val="tx2"/>
              </a:solidFill>
            </a:endParaRPr>
          </a:p>
        </p:txBody>
      </p:sp>
      <p:sp>
        <p:nvSpPr>
          <p:cNvPr id="2" name="AutoShape 4" descr="Image result for solitaire with cards">
            <a:extLst>
              <a:ext uri="{FF2B5EF4-FFF2-40B4-BE49-F238E27FC236}">
                <a16:creationId xmlns:a16="http://schemas.microsoft.com/office/drawing/2014/main" id="{173825C5-576A-4EEB-926F-B1E36DFBD534}"/>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AutoShape 6" descr="Image result for solitaire with cards">
            <a:extLst>
              <a:ext uri="{FF2B5EF4-FFF2-40B4-BE49-F238E27FC236}">
                <a16:creationId xmlns:a16="http://schemas.microsoft.com/office/drawing/2014/main" id="{85ABC925-53C3-42A3-B57C-20F72D296E16}"/>
              </a:ext>
            </a:extLst>
          </p:cNvPr>
          <p:cNvSpPr>
            <a:spLocks noChangeAspect="1" noChangeArrowheads="1"/>
          </p:cNvSpPr>
          <p:nvPr/>
        </p:nvSpPr>
        <p:spPr bwMode="auto">
          <a:xfrm>
            <a:off x="4742046" y="2741796"/>
            <a:ext cx="134754" cy="13475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Rectangle 3">
            <a:extLst>
              <a:ext uri="{FF2B5EF4-FFF2-40B4-BE49-F238E27FC236}">
                <a16:creationId xmlns:a16="http://schemas.microsoft.com/office/drawing/2014/main" id="{4B1D0426-435B-412A-9750-B8D9C2A169E9}"/>
              </a:ext>
            </a:extLst>
          </p:cNvPr>
          <p:cNvSpPr txBox="1">
            <a:spLocks/>
          </p:cNvSpPr>
          <p:nvPr/>
        </p:nvSpPr>
        <p:spPr>
          <a:xfrm>
            <a:off x="3548937" y="3544599"/>
            <a:ext cx="5015943" cy="1336685"/>
          </a:xfrm>
          <a:prstGeom prst="rect">
            <a:avLst/>
          </a:prstGeom>
        </p:spPr>
        <p:txBody>
          <a:bodyPr vert="horz" lIns="91440" tIns="45720" rIns="91440" bIns="45720" rtlCol="0">
            <a:normAutofit fontScale="92500" lnSpcReduction="10000"/>
          </a:bodyPr>
          <a:lst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a:lstStyle>
          <a:p>
            <a:r>
              <a:rPr lang="en-US" dirty="0">
                <a:solidFill>
                  <a:schemeClr val="tx2"/>
                </a:solidFill>
              </a:rPr>
              <a:t>Diplomacy use a mixture of these as a mechanism</a:t>
            </a:r>
          </a:p>
          <a:p>
            <a:r>
              <a:rPr lang="en-US" dirty="0">
                <a:solidFill>
                  <a:schemeClr val="tx2"/>
                </a:solidFill>
              </a:rPr>
              <a:t>Use their social skills, negotiation, manipulation to find out where their opponent will strike.</a:t>
            </a:r>
          </a:p>
          <a:p>
            <a:r>
              <a:rPr lang="en-US" dirty="0">
                <a:solidFill>
                  <a:schemeClr val="tx2"/>
                </a:solidFill>
              </a:rPr>
              <a:t>Convince allies to support offensive and defensive maneuvers.</a:t>
            </a:r>
          </a:p>
        </p:txBody>
      </p:sp>
      <p:pic>
        <p:nvPicPr>
          <p:cNvPr id="2050" name="Picture 2" descr="https://images-na.ssl-images-amazon.com/images/I/91Fcl9wPgHL._SL1500_.jpg">
            <a:extLst>
              <a:ext uri="{FF2B5EF4-FFF2-40B4-BE49-F238E27FC236}">
                <a16:creationId xmlns:a16="http://schemas.microsoft.com/office/drawing/2014/main" id="{FEC42E5A-7020-4E86-9ADE-C727A9EFE5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86811" y="71596"/>
            <a:ext cx="4652554" cy="345186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A39A7F5-9295-41B6-B6A8-05173051D6D7}"/>
              </a:ext>
            </a:extLst>
          </p:cNvPr>
          <p:cNvSpPr/>
          <p:nvPr/>
        </p:nvSpPr>
        <p:spPr>
          <a:xfrm>
            <a:off x="5947739" y="359324"/>
            <a:ext cx="2209545" cy="338554"/>
          </a:xfrm>
          <a:prstGeom prst="rect">
            <a:avLst/>
          </a:prstGeom>
        </p:spPr>
        <p:txBody>
          <a:bodyPr wrap="square">
            <a:spAutoFit/>
          </a:bodyPr>
          <a:lstStyle/>
          <a:p>
            <a:r>
              <a:rPr lang="en-US" sz="1600" dirty="0"/>
              <a:t>Supply centers 18/34 </a:t>
            </a:r>
            <a:endParaRPr lang="en-GB" sz="1600" dirty="0"/>
          </a:p>
        </p:txBody>
      </p:sp>
    </p:spTree>
    <p:extLst>
      <p:ext uri="{BB962C8B-B14F-4D97-AF65-F5344CB8AC3E}">
        <p14:creationId xmlns:p14="http://schemas.microsoft.com/office/powerpoint/2010/main" val="23299525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4036">
                                            <p:txEl>
                                              <p:pRg st="0" end="0"/>
                                            </p:txEl>
                                          </p:spTgt>
                                        </p:tgtEl>
                                        <p:attrNameLst>
                                          <p:attrName>style.visibility</p:attrName>
                                        </p:attrNameLst>
                                      </p:cBhvr>
                                      <p:to>
                                        <p:strVal val="visible"/>
                                      </p:to>
                                    </p:set>
                                    <p:anim calcmode="lin" valueType="num">
                                      <p:cBhvr additive="base">
                                        <p:cTn id="7" dur="500" fill="hold"/>
                                        <p:tgtEl>
                                          <p:spTgt spid="4403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403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4036">
                                            <p:txEl>
                                              <p:pRg st="1" end="1"/>
                                            </p:txEl>
                                          </p:spTgt>
                                        </p:tgtEl>
                                        <p:attrNameLst>
                                          <p:attrName>style.visibility</p:attrName>
                                        </p:attrNameLst>
                                      </p:cBhvr>
                                      <p:to>
                                        <p:strVal val="visible"/>
                                      </p:to>
                                    </p:set>
                                    <p:anim calcmode="lin" valueType="num">
                                      <p:cBhvr additive="base">
                                        <p:cTn id="13" dur="500" fill="hold"/>
                                        <p:tgtEl>
                                          <p:spTgt spid="4403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4036">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44036">
                                            <p:txEl>
                                              <p:pRg st="2" end="2"/>
                                            </p:txEl>
                                          </p:spTgt>
                                        </p:tgtEl>
                                        <p:attrNameLst>
                                          <p:attrName>style.visibility</p:attrName>
                                        </p:attrNameLst>
                                      </p:cBhvr>
                                      <p:to>
                                        <p:strVal val="visible"/>
                                      </p:to>
                                    </p:set>
                                    <p:anim calcmode="lin" valueType="num">
                                      <p:cBhvr additive="base">
                                        <p:cTn id="17" dur="500" fill="hold"/>
                                        <p:tgtEl>
                                          <p:spTgt spid="44036">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44036">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44036">
                                            <p:txEl>
                                              <p:pRg st="3" end="3"/>
                                            </p:txEl>
                                          </p:spTgt>
                                        </p:tgtEl>
                                        <p:attrNameLst>
                                          <p:attrName>style.visibility</p:attrName>
                                        </p:attrNameLst>
                                      </p:cBhvr>
                                      <p:to>
                                        <p:strVal val="visible"/>
                                      </p:to>
                                    </p:set>
                                    <p:anim calcmode="lin" valueType="num">
                                      <p:cBhvr additive="base">
                                        <p:cTn id="21" dur="500" fill="hold"/>
                                        <p:tgtEl>
                                          <p:spTgt spid="44036">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44036">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44036">
                                            <p:txEl>
                                              <p:pRg st="4" end="4"/>
                                            </p:txEl>
                                          </p:spTgt>
                                        </p:tgtEl>
                                        <p:attrNameLst>
                                          <p:attrName>style.visibility</p:attrName>
                                        </p:attrNameLst>
                                      </p:cBhvr>
                                      <p:to>
                                        <p:strVal val="visible"/>
                                      </p:to>
                                    </p:set>
                                    <p:anim calcmode="lin" valueType="num">
                                      <p:cBhvr additive="base">
                                        <p:cTn id="25" dur="500" fill="hold"/>
                                        <p:tgtEl>
                                          <p:spTgt spid="44036">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403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ppt_x"/>
                                          </p:val>
                                        </p:tav>
                                        <p:tav tm="100000">
                                          <p:val>
                                            <p:strVal val="#ppt_x"/>
                                          </p:val>
                                        </p:tav>
                                      </p:tavLst>
                                    </p:anim>
                                    <p:anim calcmode="lin" valueType="num">
                                      <p:cBhvr additive="base">
                                        <p:cTn id="3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95F1313E23B644FA4E3E4C3EF3BE517" ma:contentTypeVersion="11" ma:contentTypeDescription="Create a new document." ma:contentTypeScope="" ma:versionID="4f514888c4e16c29ed30808c319971fe">
  <xsd:schema xmlns:xsd="http://www.w3.org/2001/XMLSchema" xmlns:xs="http://www.w3.org/2001/XMLSchema" xmlns:p="http://schemas.microsoft.com/office/2006/metadata/properties" xmlns:ns3="f0c1e1a5-af6a-4643-b7e1-138da197e544" xmlns:ns4="610f0bcf-4438-4e36-b715-ea36833fd070" targetNamespace="http://schemas.microsoft.com/office/2006/metadata/properties" ma:root="true" ma:fieldsID="d029a235ec22bc28102cc18869887f42" ns3:_="" ns4:_="">
    <xsd:import namespace="f0c1e1a5-af6a-4643-b7e1-138da197e544"/>
    <xsd:import namespace="610f0bcf-4438-4e36-b715-ea36833fd070"/>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DateTaken" minOccurs="0"/>
                <xsd:element ref="ns4:MediaServiceOCR" minOccurs="0"/>
                <xsd:element ref="ns4:MediaServiceLocation"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c1e1a5-af6a-4643-b7e1-138da197e544"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10f0bcf-4438-4e36-b715-ea36833fd070"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MediaServiceAutoTags" ma:description="" ma:internalName="MediaServiceAutoTags" ma:readOnly="true">
      <xsd:simpleType>
        <xsd:restriction base="dms:Text"/>
      </xsd:simpleType>
    </xsd:element>
    <xsd:element name="MediaServiceDateTaken" ma:index="14" nillable="true" ma:displayName="MediaServiceDateTaken" ma:description="" ma:hidden="true" ma:internalName="MediaServiceDateTake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D5B7317-C485-433A-A533-E0885D4B1A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0c1e1a5-af6a-4643-b7e1-138da197e544"/>
    <ds:schemaRef ds:uri="610f0bcf-4438-4e36-b715-ea36833fd07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A16F262-2DDC-4CF2-A0E1-5CAE8C7B76FB}">
  <ds:schemaRefs>
    <ds:schemaRef ds:uri="http://schemas.microsoft.com/sharepoint/v3/contenttype/forms"/>
  </ds:schemaRefs>
</ds:datastoreItem>
</file>

<file path=customXml/itemProps3.xml><?xml version="1.0" encoding="utf-8"?>
<ds:datastoreItem xmlns:ds="http://schemas.openxmlformats.org/officeDocument/2006/customXml" ds:itemID="{DDE9ED4C-E96A-44F7-B66C-7022B6D2600C}">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1411</TotalTime>
  <Words>6179</Words>
  <Application>Microsoft Office PowerPoint</Application>
  <PresentationFormat>On-screen Show (16:9)</PresentationFormat>
  <Paragraphs>671</Paragraphs>
  <Slides>48</Slides>
  <Notes>28</Notes>
  <HiddenSlides>0</HiddenSlides>
  <MMClips>1</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7" baseType="lpstr">
      <vt:lpstr>Arial</vt:lpstr>
      <vt:lpstr>Calibri</vt:lpstr>
      <vt:lpstr>Corbel</vt:lpstr>
      <vt:lpstr>StoneSerif</vt:lpstr>
      <vt:lpstr>StoneSerif-Italic</vt:lpstr>
      <vt:lpstr>Verdana</vt:lpstr>
      <vt:lpstr>Wingdings</vt:lpstr>
      <vt:lpstr>Banded</vt:lpstr>
      <vt:lpstr>Image</vt:lpstr>
      <vt:lpstr>CT4005: Games Production</vt:lpstr>
      <vt:lpstr>Sign in please</vt:lpstr>
      <vt:lpstr>Overview</vt:lpstr>
      <vt:lpstr>What is a mechanic…..?</vt:lpstr>
      <vt:lpstr>Definition of a mechanic</vt:lpstr>
      <vt:lpstr>Mechanics</vt:lpstr>
      <vt:lpstr>Lets look at a basic mechanic</vt:lpstr>
      <vt:lpstr>Games are Unpredictable</vt:lpstr>
      <vt:lpstr>Games are Unpredictable</vt:lpstr>
      <vt:lpstr>Games are Unpredictable</vt:lpstr>
      <vt:lpstr>Mechanics are concreate</vt:lpstr>
      <vt:lpstr>Five different types of Mechanics</vt:lpstr>
      <vt:lpstr>Physics  Science of motion and force  (timing and rhythm challenges can be considered to be part of a game’s physics)  </vt:lpstr>
      <vt:lpstr>Internal economy  (the mechanics of transactions involving game elements, collected, consumed and traded)  resources: money, energy, ammunition, and so on.   Can involve abstractions (health, popularity, and magical powers)  </vt:lpstr>
      <vt:lpstr>Progression  (level design decide how you can move through a game world)  progress of the player is tightly controlled by a number of mechanisms that block or unlock access to certain areas. Levers, switches, and magical swords that allow you to destroy certain doors are typical examples of such progression mechanisms.      </vt:lpstr>
      <vt:lpstr>Tactical manoeuvring  Tactical maneuvering is critical in most strategy games but also features in some role-playing and simulation games.   appears in many board games such as chess and Go but also in computer strategy games such as StarCraft or Command &amp; Conquer: Red Alert.    </vt:lpstr>
      <vt:lpstr>Social interaction  Zynga's farm simulation game is the neighbour system  Zuma - rankings are constantly updated with your friends' high scores.  Words with friends  - It's just Scrabble!  WOW -Instead of just fighting monsters or levelling up a character by yourself, you get to do it with thousands of other players and interact with them in many different ways ranging from personal e-mails to public online chats.      </vt:lpstr>
      <vt:lpstr>Mechanics and game genres</vt:lpstr>
      <vt:lpstr>Core Game mechanics</vt:lpstr>
      <vt:lpstr>Core Game mechanics CONTEXT</vt:lpstr>
      <vt:lpstr>Gated access or direct gameplay</vt:lpstr>
      <vt:lpstr>Gated access or direct gameplay</vt:lpstr>
      <vt:lpstr>Mechanical Game Structure</vt:lpstr>
      <vt:lpstr>Understanding the Mechanics of Physics</vt:lpstr>
      <vt:lpstr>discrete</vt:lpstr>
      <vt:lpstr>Can Mechanics have metaphor?  Part01</vt:lpstr>
      <vt:lpstr>Can Mechanics have metaphor?  Part02</vt:lpstr>
      <vt:lpstr>Mechanic can set the tone.</vt:lpstr>
      <vt:lpstr> MDA / 6-11 fRAMEWORK</vt:lpstr>
      <vt:lpstr>Games as software</vt:lpstr>
      <vt:lpstr>Games as software</vt:lpstr>
      <vt:lpstr>Games as software</vt:lpstr>
      <vt:lpstr>Games as software</vt:lpstr>
      <vt:lpstr>Mda frame work</vt:lpstr>
      <vt:lpstr>Mechanics - frame works / Theories</vt:lpstr>
      <vt:lpstr>Mechanics - frame works / Theories</vt:lpstr>
      <vt:lpstr>multiple aesthetics</vt:lpstr>
      <vt:lpstr>aesthetics</vt:lpstr>
      <vt:lpstr>Consistency and Fairness</vt:lpstr>
      <vt:lpstr>To conclude</vt:lpstr>
      <vt:lpstr>6-11 fRAMEWORK</vt:lpstr>
      <vt:lpstr>6-11 fRAMEWORK</vt:lpstr>
      <vt:lpstr>PowerPoint Presentation</vt:lpstr>
      <vt:lpstr>PowerPoint Presentation</vt:lpstr>
      <vt:lpstr>Use these to help with your analysis</vt:lpstr>
      <vt:lpstr>Summary</vt:lpstr>
      <vt:lpstr>Rules</vt:lpstr>
      <vt:lpstr>Hey, what do we now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CT4005: Games Production</dc:title>
  <dc:creator>MOSS, John</dc:creator>
  <cp:lastModifiedBy>John Moss</cp:lastModifiedBy>
  <cp:revision>22</cp:revision>
  <dcterms:created xsi:type="dcterms:W3CDTF">2018-09-25T10:45:21Z</dcterms:created>
  <dcterms:modified xsi:type="dcterms:W3CDTF">2019-10-01T07:43:32Z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0x010100895F1313E23B644FA4E3E4C3EF3BE517</vt:lpwstr>
  </property>
</Properties>
</file>